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  <Override PartName="/ppt/charts/colors4.xml" ContentType="application/vnd.ms-office.chartcolorstyle+xml"/>
  <Override PartName="/ppt/charts/style4.xml" ContentType="application/vnd.ms-office.chartstyle+xml"/>
  <Override PartName="/ppt/charts/colors5.xml" ContentType="application/vnd.ms-office.chartcolorstyle+xml"/>
  <Override PartName="/ppt/charts/style5.xml" ContentType="application/vnd.ms-office.chartstyle+xml"/>
  <Override PartName="/ppt/charts/colors6.xml" ContentType="application/vnd.ms-office.chartcolorstyle+xml"/>
  <Override PartName="/ppt/charts/style6.xml" ContentType="application/vnd.ms-office.chartstyle+xml"/>
  <Override PartName="/ppt/charts/colors7.xml" ContentType="application/vnd.ms-office.chartcolorstyle+xml"/>
  <Override PartName="/ppt/charts/style7.xml" ContentType="application/vnd.ms-office.chartstyle+xml"/>
  <Override PartName="/ppt/charts/colors8.xml" ContentType="application/vnd.ms-office.chartcolorstyle+xml"/>
  <Override PartName="/ppt/charts/style8.xml" ContentType="application/vnd.ms-office.chartstyle+xml"/>
  <Override PartName="/ppt/charts/colors9.xml" ContentType="application/vnd.ms-office.chartcolorstyle+xml"/>
  <Override PartName="/ppt/charts/style9.xml" ContentType="application/vnd.ms-office.chartstyle+xml"/>
  <Override PartName="/ppt/charts/colors10.xml" ContentType="application/vnd.ms-office.chartcolorstyle+xml"/>
  <Override PartName="/ppt/charts/style10.xml" ContentType="application/vnd.ms-office.chartstyle+xml"/>
  <Override PartName="/ppt/charts/colors11.xml" ContentType="application/vnd.ms-office.chartcolorstyle+xml"/>
  <Override PartName="/ppt/charts/style11.xml" ContentType="application/vnd.ms-office.chartstyle+xml"/>
  <Override PartName="/ppt/charts/colors12.xml" ContentType="application/vnd.ms-office.chartcolorstyle+xml"/>
  <Override PartName="/ppt/charts/style12.xml" ContentType="application/vnd.ms-office.chartstyle+xml"/>
  <Override PartName="/ppt/charts/colors13.xml" ContentType="application/vnd.ms-office.chartcolorstyle+xml"/>
  <Override PartName="/ppt/charts/style13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797675" cy="9925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-18" y="9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3" Type="http://schemas.microsoft.com/office/2011/relationships/chartStyle" Target="style10.xml"/><Relationship Id="rId2" Type="http://schemas.microsoft.com/office/2011/relationships/chartColorStyle" Target="colors10.xml"/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3" Type="http://schemas.microsoft.com/office/2011/relationships/chartStyle" Target="style11.xml"/><Relationship Id="rId2" Type="http://schemas.microsoft.com/office/2011/relationships/chartColorStyle" Target="colors11.xml"/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3" Type="http://schemas.microsoft.com/office/2011/relationships/chartStyle" Target="style12.xml"/><Relationship Id="rId2" Type="http://schemas.microsoft.com/office/2011/relationships/chartColorStyle" Target="colors12.xml"/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3" Type="http://schemas.microsoft.com/office/2011/relationships/chartStyle" Target="style13.xml"/><Relationship Id="rId2" Type="http://schemas.microsoft.com/office/2011/relationships/chartColorStyle" Target="colors13.xml"/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Style" Target="style8.xml"/><Relationship Id="rId2" Type="http://schemas.microsoft.com/office/2011/relationships/chartColorStyle" Target="colors8.xml"/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3" Type="http://schemas.microsoft.com/office/2011/relationships/chartStyle" Target="style9.xml"/><Relationship Id="rId2" Type="http://schemas.microsoft.com/office/2011/relationships/chartColorStyle" Target="colors9.xml"/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dirty="0" smtClean="0"/>
              <a:t>რეგისტრაციიის</a:t>
            </a:r>
            <a:r>
              <a:rPr lang="ka-GE" baseline="0" dirty="0" smtClean="0"/>
              <a:t> მაჩვენებელი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ივლისი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5985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აგვისტო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2395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სექტემბერი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1516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ოქტომბერი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896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5488896"/>
        <c:axId val="35490432"/>
        <c:axId val="0"/>
      </c:bar3DChart>
      <c:catAx>
        <c:axId val="35488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490432"/>
        <c:crosses val="autoZero"/>
        <c:auto val="1"/>
        <c:lblAlgn val="ctr"/>
        <c:lblOffset val="100"/>
        <c:noMultiLvlLbl val="0"/>
      </c:catAx>
      <c:valAx>
        <c:axId val="35490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4888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/>
              <a:t>გული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tint val="96000"/>
                    <a:lumMod val="100000"/>
                  </a:schemeClr>
                </a:gs>
                <a:gs pos="78000">
                  <a:schemeClr val="accent5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Sheet1!$A$2:$A$14</c:f>
              <c:strCache>
                <c:ptCount val="13"/>
                <c:pt idx="0">
                  <c:v>ენაპი</c:v>
                </c:pt>
                <c:pt idx="1">
                  <c:v>ენალაპრილი</c:v>
                </c:pt>
                <c:pt idx="2">
                  <c:v>ლოზაპი</c:v>
                </c:pt>
                <c:pt idx="3">
                  <c:v>ვარფარინი</c:v>
                </c:pt>
                <c:pt idx="4">
                  <c:v>ეგილოკი</c:v>
                </c:pt>
                <c:pt idx="5">
                  <c:v>დიგოქსინი</c:v>
                </c:pt>
                <c:pt idx="6">
                  <c:v>ატორისი</c:v>
                </c:pt>
                <c:pt idx="7">
                  <c:v>ზილტი</c:v>
                </c:pt>
                <c:pt idx="8">
                  <c:v>კორდარონი</c:v>
                </c:pt>
                <c:pt idx="9">
                  <c:v>ვეროშპირონი</c:v>
                </c:pt>
                <c:pt idx="10">
                  <c:v>ფუროსემიდი</c:v>
                </c:pt>
                <c:pt idx="11">
                  <c:v>ამლოდიპინი</c:v>
                </c:pt>
                <c:pt idx="12">
                  <c:v>მონოსანი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296306</c:v>
                </c:pt>
                <c:pt idx="1">
                  <c:v>236918</c:v>
                </c:pt>
                <c:pt idx="2">
                  <c:v>189072</c:v>
                </c:pt>
                <c:pt idx="3">
                  <c:v>109893</c:v>
                </c:pt>
                <c:pt idx="4">
                  <c:v>149353</c:v>
                </c:pt>
                <c:pt idx="5">
                  <c:v>84777</c:v>
                </c:pt>
                <c:pt idx="6">
                  <c:v>195594</c:v>
                </c:pt>
                <c:pt idx="7">
                  <c:v>129699</c:v>
                </c:pt>
                <c:pt idx="8">
                  <c:v>69259</c:v>
                </c:pt>
                <c:pt idx="9">
                  <c:v>238964</c:v>
                </c:pt>
                <c:pt idx="10">
                  <c:v>19317</c:v>
                </c:pt>
                <c:pt idx="11">
                  <c:v>115721</c:v>
                </c:pt>
                <c:pt idx="12">
                  <c:v>8659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09757184"/>
        <c:axId val="109759872"/>
      </c:barChart>
      <c:catAx>
        <c:axId val="109757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9759872"/>
        <c:crosses val="autoZero"/>
        <c:auto val="1"/>
        <c:lblAlgn val="ctr"/>
        <c:lblOffset val="100"/>
        <c:noMultiLvlLbl val="0"/>
      </c:catAx>
      <c:valAx>
        <c:axId val="10975987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097571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dirty="0" smtClean="0"/>
              <a:t>ფარისებრი</a:t>
            </a:r>
          </a:p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dirty="0" smtClean="0"/>
              <a:t>ჯირკვალი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2"/>
                <c:pt idx="0">
                  <c:v>თიროზოლი</c:v>
                </c:pt>
                <c:pt idx="1">
                  <c:v>L თიროქსინი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10239</c:v>
                </c:pt>
                <c:pt idx="1">
                  <c:v>73551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09775104"/>
        <c:axId val="109843584"/>
      </c:barChart>
      <c:catAx>
        <c:axId val="109775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9843584"/>
        <c:crosses val="autoZero"/>
        <c:auto val="1"/>
        <c:lblAlgn val="ctr"/>
        <c:lblOffset val="100"/>
        <c:noMultiLvlLbl val="0"/>
      </c:catAx>
      <c:valAx>
        <c:axId val="10984358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097751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დიაბეტი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96000"/>
                    <a:lumMod val="100000"/>
                  </a:schemeClr>
                </a:gs>
                <a:gs pos="78000">
                  <a:schemeClr val="accent3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სიოფორი</c:v>
                </c:pt>
                <c:pt idx="1">
                  <c:v>ამარილი</c:v>
                </c:pt>
                <c:pt idx="2">
                  <c:v>დიაბეტონი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540224</c:v>
                </c:pt>
                <c:pt idx="1">
                  <c:v>121230</c:v>
                </c:pt>
                <c:pt idx="2">
                  <c:v>35954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09892736"/>
        <c:axId val="109895680"/>
      </c:barChart>
      <c:catAx>
        <c:axId val="109892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9895680"/>
        <c:crosses val="autoZero"/>
        <c:auto val="1"/>
        <c:lblAlgn val="ctr"/>
        <c:lblOffset val="100"/>
        <c:noMultiLvlLbl val="0"/>
      </c:catAx>
      <c:valAx>
        <c:axId val="10989568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098927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ფილტვი</c:v>
                </c:pt>
              </c:strCache>
            </c:strRef>
          </c:tx>
          <c:spPr>
            <a:gradFill rotWithShape="1">
              <a:gsLst>
                <a:gs pos="0">
                  <a:schemeClr val="dk1">
                    <a:tint val="88500"/>
                    <a:tint val="96000"/>
                    <a:lumMod val="100000"/>
                  </a:schemeClr>
                </a:gs>
                <a:gs pos="78000">
                  <a:schemeClr val="dk1">
                    <a:tint val="88500"/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პულმიკორტი</c:v>
                </c:pt>
                <c:pt idx="1">
                  <c:v>სალბუტამოლი</c:v>
                </c:pt>
                <c:pt idx="2">
                  <c:v>სერეტიდი</c:v>
                </c:pt>
                <c:pt idx="3">
                  <c:v>ალბუტეროლი</c:v>
                </c:pt>
                <c:pt idx="4">
                  <c:v>ბრეტარისი</c:v>
                </c:pt>
                <c:pt idx="5">
                  <c:v>მედროლი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2003</c:v>
                </c:pt>
                <c:pt idx="1">
                  <c:v>1695</c:v>
                </c:pt>
                <c:pt idx="2">
                  <c:v>4454</c:v>
                </c:pt>
                <c:pt idx="3">
                  <c:v>466</c:v>
                </c:pt>
                <c:pt idx="4">
                  <c:v>98</c:v>
                </c:pt>
                <c:pt idx="5">
                  <c:v>1693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09951616"/>
        <c:axId val="109962752"/>
      </c:barChart>
      <c:catAx>
        <c:axId val="109951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9962752"/>
        <c:crosses val="autoZero"/>
        <c:auto val="1"/>
        <c:lblAlgn val="ctr"/>
        <c:lblOffset val="100"/>
        <c:noMultiLvlLbl val="0"/>
      </c:catAx>
      <c:valAx>
        <c:axId val="10996275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09951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b="0"/>
              <a:t>აფთიაქში მიმართვის მაჩვენებელი</a:t>
            </a:r>
            <a:endParaRPr lang="en-US" b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ივლისი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6000"/>
                    <a:lumMod val="100000"/>
                  </a:schemeClr>
                </a:gs>
                <a:gs pos="78000">
                  <a:schemeClr val="accent1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5129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აგვისტო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96000"/>
                    <a:lumMod val="100000"/>
                  </a:schemeClr>
                </a:gs>
                <a:gs pos="78000">
                  <a:schemeClr val="accent2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3038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სექტემბერი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96000"/>
                    <a:lumMod val="100000"/>
                  </a:schemeClr>
                </a:gs>
                <a:gs pos="78000">
                  <a:schemeClr val="accent3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2046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ოქტომბერი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tint val="96000"/>
                    <a:lumMod val="100000"/>
                  </a:schemeClr>
                </a:gs>
                <a:gs pos="78000">
                  <a:schemeClr val="accent4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3099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5879936"/>
        <c:axId val="35902208"/>
        <c:axId val="0"/>
      </c:bar3DChart>
      <c:catAx>
        <c:axId val="35879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902208"/>
        <c:crosses val="autoZero"/>
        <c:auto val="1"/>
        <c:lblAlgn val="ctr"/>
        <c:lblOffset val="100"/>
        <c:noMultiLvlLbl val="0"/>
      </c:catAx>
      <c:valAx>
        <c:axId val="359022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8799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4240</a:t>
                    </a:r>
                  </a:p>
                  <a:p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ესენციური პირველადი ჰიპერტენზია</c:v>
                </c:pt>
                <c:pt idx="1">
                  <c:v>ინსულინდამოუკიდებელი შაქრიანი დიაბეტი</c:v>
                </c:pt>
                <c:pt idx="2">
                  <c:v>გულის უკმარისობა</c:v>
                </c:pt>
                <c:pt idx="3">
                  <c:v>გულის ქრონიკული იშემოური ავადმყოფობა</c:v>
                </c:pt>
                <c:pt idx="4">
                  <c:v>გულის შეგუბებითი უკმარისობა</c:v>
                </c:pt>
                <c:pt idx="5">
                  <c:v>გულის ჰიპერტენზიული ავადმყოფობა</c:v>
                </c:pt>
                <c:pt idx="6">
                  <c:v>ასთმა</c:v>
                </c:pt>
                <c:pt idx="7">
                  <c:v>წინაგულების ფიბრილაცია და თრთოლვა</c:v>
                </c:pt>
                <c:pt idx="8">
                  <c:v>გულის გიპერტენზიული ავადმყოფობა შეგუბებითი უკმარისობია გარეშე</c:v>
                </c:pt>
                <c:pt idx="9">
                  <c:v>ინსულინდამოუკიდებელი შაქრიანი დიაბეტი, დაუზუზტებელი გართულებებით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9065</c:v>
                </c:pt>
                <c:pt idx="1">
                  <c:v>42040</c:v>
                </c:pt>
                <c:pt idx="2">
                  <c:v>1842</c:v>
                </c:pt>
                <c:pt idx="3">
                  <c:v>1610</c:v>
                </c:pt>
                <c:pt idx="4">
                  <c:v>1455</c:v>
                </c:pt>
                <c:pt idx="5">
                  <c:v>1369</c:v>
                </c:pt>
                <c:pt idx="6">
                  <c:v>1065</c:v>
                </c:pt>
                <c:pt idx="7">
                  <c:v>1049</c:v>
                </c:pt>
                <c:pt idx="8">
                  <c:v>1039</c:v>
                </c:pt>
                <c:pt idx="9">
                  <c:v>960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ესენციური პირველადი ჰიპერტენზია</c:v>
                </c:pt>
                <c:pt idx="1">
                  <c:v>ინსულინდამოუკიდებელი შაქრიანი დიაბეტი</c:v>
                </c:pt>
                <c:pt idx="2">
                  <c:v>გულის უკმარისობა</c:v>
                </c:pt>
                <c:pt idx="3">
                  <c:v>გულის ქრონიკული იშემოური ავადმყოფობა</c:v>
                </c:pt>
                <c:pt idx="4">
                  <c:v>გულის შეგუბებითი უკმარისობა</c:v>
                </c:pt>
                <c:pt idx="5">
                  <c:v>გულის ჰიპერტენზიული ავადმყოფობა</c:v>
                </c:pt>
                <c:pt idx="6">
                  <c:v>ასთმა</c:v>
                </c:pt>
                <c:pt idx="7">
                  <c:v>წინაგულების ფიბრილაცია და თრთოლვა</c:v>
                </c:pt>
                <c:pt idx="8">
                  <c:v>გულის გიპერტენზიული ავადმყოფობა შეგუბებითი უკმარისობია გარეშე</c:v>
                </c:pt>
                <c:pt idx="9">
                  <c:v>ინსულინდამოუკიდებელი შაქრიანი დიაბეტი, დაუზუზტებელი გართულებებით</c:v>
                </c:pt>
              </c:strCache>
            </c:strRef>
          </c:cat>
          <c:val>
            <c:numRef>
              <c:f>Sheet1!$C$2:$C$11</c:f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ესენციური პირველადი ჰიპერტენზია</c:v>
                </c:pt>
                <c:pt idx="1">
                  <c:v>ინსულინდამოუკიდებელი შაქრიანი დიაბეტი</c:v>
                </c:pt>
                <c:pt idx="2">
                  <c:v>გულის უკმარისობა</c:v>
                </c:pt>
                <c:pt idx="3">
                  <c:v>გულის ქრონიკული იშემოური ავადმყოფობა</c:v>
                </c:pt>
                <c:pt idx="4">
                  <c:v>გულის შეგუბებითი უკმარისობა</c:v>
                </c:pt>
                <c:pt idx="5">
                  <c:v>გულის ჰიპერტენზიული ავადმყოფობა</c:v>
                </c:pt>
                <c:pt idx="6">
                  <c:v>ასთმა</c:v>
                </c:pt>
                <c:pt idx="7">
                  <c:v>წინაგულების ფიბრილაცია და თრთოლვა</c:v>
                </c:pt>
                <c:pt idx="8">
                  <c:v>გულის გიპერტენზიული ავადმყოფობა შეგუბებითი უკმარისობია გარეშე</c:v>
                </c:pt>
                <c:pt idx="9">
                  <c:v>ინსულინდამოუკიდებელი შაქრიანი დიაბეტი, დაუზუზტებელი გართულებებით</c:v>
                </c:pt>
              </c:strCache>
            </c:strRef>
          </c:cat>
          <c:val>
            <c:numRef>
              <c:f>Sheet1!$D$2:$D$11</c:f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6626688"/>
        <c:axId val="46628224"/>
        <c:axId val="0"/>
      </c:bar3DChart>
      <c:catAx>
        <c:axId val="46626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628224"/>
        <c:crosses val="autoZero"/>
        <c:auto val="1"/>
        <c:lblAlgn val="ctr"/>
        <c:lblOffset val="100"/>
        <c:noMultiLvlLbl val="0"/>
      </c:catAx>
      <c:valAx>
        <c:axId val="4662822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46626688"/>
        <c:crosses val="autoZero"/>
        <c:crossBetween val="between"/>
        <c:majorUnit val="10000"/>
        <c:minorUnit val="9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  <c:perspective val="6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Sheet1!$A$2:$A$3</c:f>
              <c:strCache>
                <c:ptCount val="2"/>
                <c:pt idx="0">
                  <c:v>სამედიცინო დაწესებულება</c:v>
                </c:pt>
                <c:pt idx="1">
                  <c:v>სოფლის ექიმი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8874</c:v>
                </c:pt>
                <c:pt idx="1">
                  <c:v>2696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0-18 წელი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6000"/>
                    <a:lumMod val="100000"/>
                  </a:schemeClr>
                </a:gs>
                <a:gs pos="78000">
                  <a:schemeClr val="accent1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ფარისებრი</c:v>
                </c:pt>
                <c:pt idx="1">
                  <c:v>ფილტვი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</c:v>
                </c:pt>
                <c:pt idx="1">
                  <c:v>28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9775360"/>
        <c:axId val="49778048"/>
        <c:axId val="0"/>
      </c:bar3DChart>
      <c:catAx>
        <c:axId val="49775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778048"/>
        <c:crosses val="autoZero"/>
        <c:auto val="1"/>
        <c:lblAlgn val="ctr"/>
        <c:lblOffset val="100"/>
        <c:noMultiLvlLbl val="0"/>
      </c:catAx>
      <c:valAx>
        <c:axId val="49778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7753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457909856089929"/>
          <c:y val="0.23915484345051208"/>
          <c:w val="0.87066632476618511"/>
          <c:h val="0.3620220825646743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18-40 წელი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6000"/>
                    <a:lumMod val="100000"/>
                  </a:schemeClr>
                </a:gs>
                <a:gs pos="78000">
                  <a:schemeClr val="accent1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გული</c:v>
                </c:pt>
                <c:pt idx="1">
                  <c:v>ფარისებრი</c:v>
                </c:pt>
                <c:pt idx="2">
                  <c:v>ფილტვი</c:v>
                </c:pt>
                <c:pt idx="3">
                  <c:v>დიაბეტი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147</c:v>
                </c:pt>
                <c:pt idx="1">
                  <c:v>41</c:v>
                </c:pt>
                <c:pt idx="2">
                  <c:v>130</c:v>
                </c:pt>
                <c:pt idx="3">
                  <c:v>70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9684480"/>
        <c:axId val="49686016"/>
        <c:axId val="0"/>
      </c:bar3DChart>
      <c:catAx>
        <c:axId val="49684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686016"/>
        <c:crosses val="autoZero"/>
        <c:auto val="1"/>
        <c:lblAlgn val="ctr"/>
        <c:lblOffset val="100"/>
        <c:noMultiLvlLbl val="0"/>
      </c:catAx>
      <c:valAx>
        <c:axId val="49686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6844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all" baseline="0">
              <a:solidFill>
                <a:schemeClr val="lt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solidFill>
          <a:schemeClr val="bg2">
            <a:lumMod val="75000"/>
            <a:alpha val="27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40-65 წელი</c:v>
                </c:pt>
              </c:strCache>
            </c:strRef>
          </c:tx>
          <c:spPr>
            <a:solidFill>
              <a:schemeClr val="accent1">
                <a:alpha val="88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1">
                  <a:lumMod val="50000"/>
                </a:schemeClr>
              </a:contourClr>
            </a:sp3d>
          </c:spPr>
          <c:invertIfNegative val="0"/>
          <c:dLbls>
            <c:spPr>
              <a:solidFill>
                <a:schemeClr val="accent1"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გული </c:v>
                </c:pt>
                <c:pt idx="1">
                  <c:v>ფარისებრი</c:v>
                </c:pt>
                <c:pt idx="2">
                  <c:v>ფილტვი</c:v>
                </c:pt>
                <c:pt idx="3">
                  <c:v>დიაბეტი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6592</c:v>
                </c:pt>
                <c:pt idx="1">
                  <c:v>347</c:v>
                </c:pt>
                <c:pt idx="2">
                  <c:v>1077</c:v>
                </c:pt>
                <c:pt idx="3">
                  <c:v>2651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4"/>
        <c:gapDepth val="53"/>
        <c:shape val="box"/>
        <c:axId val="49730304"/>
        <c:axId val="49732992"/>
        <c:axId val="0"/>
      </c:bar3DChart>
      <c:catAx>
        <c:axId val="49730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732992"/>
        <c:crosses val="autoZero"/>
        <c:auto val="1"/>
        <c:lblAlgn val="ctr"/>
        <c:lblOffset val="100"/>
        <c:noMultiLvlLbl val="0"/>
      </c:catAx>
      <c:valAx>
        <c:axId val="4973299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49730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dk1">
        <a:lumMod val="75000"/>
        <a:lumOff val="25000"/>
      </a:schemeClr>
    </a:solidFill>
    <a:ln w="6350" cap="flat" cmpd="sng" algn="ctr">
      <a:solidFill>
        <a:schemeClr val="dk1">
          <a:tint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r>
              <a:rPr lang="ka-GE" dirty="0" smtClean="0">
                <a:cs typeface="Calibri" panose="020F0502020204030204" pitchFamily="34" charset="0"/>
              </a:rPr>
              <a:t>&gt; = 65 წელი</a:t>
            </a:r>
            <a:endParaRPr lang="ka-GE" dirty="0">
              <a:cs typeface="Calibri" panose="020F0502020204030204" pitchFamily="34" charset="0"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მეტია ან ტოლია 65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6000"/>
                    <a:lumMod val="100000"/>
                  </a:schemeClr>
                </a:gs>
                <a:gs pos="78000">
                  <a:schemeClr val="accent1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გული</c:v>
                </c:pt>
                <c:pt idx="1">
                  <c:v>ფარისებრი</c:v>
                </c:pt>
                <c:pt idx="2">
                  <c:v>ფილტვი</c:v>
                </c:pt>
                <c:pt idx="3">
                  <c:v>დიაბეტი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14374</c:v>
                </c:pt>
                <c:pt idx="1">
                  <c:v>377</c:v>
                </c:pt>
                <c:pt idx="2">
                  <c:v>1064</c:v>
                </c:pt>
                <c:pt idx="3">
                  <c:v>3393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9656832"/>
        <c:axId val="59696640"/>
        <c:axId val="0"/>
      </c:bar3DChart>
      <c:catAx>
        <c:axId val="59656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696640"/>
        <c:crosses val="autoZero"/>
        <c:auto val="1"/>
        <c:lblAlgn val="ctr"/>
        <c:lblOffset val="100"/>
        <c:noMultiLvlLbl val="0"/>
      </c:catAx>
      <c:valAx>
        <c:axId val="5969664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96568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Sheet1!$A$2:$A$12</c:f>
              <c:strCache>
                <c:ptCount val="11"/>
                <c:pt idx="0">
                  <c:v>აჭარა</c:v>
                </c:pt>
                <c:pt idx="1">
                  <c:v>გურია</c:v>
                </c:pt>
                <c:pt idx="2">
                  <c:v>იმერეთი</c:v>
                </c:pt>
                <c:pt idx="3">
                  <c:v>კახეთი</c:v>
                </c:pt>
                <c:pt idx="4">
                  <c:v>მცხეთა–მთიანეთი</c:v>
                </c:pt>
                <c:pt idx="5">
                  <c:v>რაჭა,ქვ.სვანეთი</c:v>
                </c:pt>
                <c:pt idx="6">
                  <c:v>სამეგრელო,ზემო სვანეთი</c:v>
                </c:pt>
                <c:pt idx="7">
                  <c:v>სამცხე</c:v>
                </c:pt>
                <c:pt idx="8">
                  <c:v>თბილისი</c:v>
                </c:pt>
                <c:pt idx="9">
                  <c:v>ქვემო ქართლი</c:v>
                </c:pt>
                <c:pt idx="10">
                  <c:v>შიდა ქართლი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499</c:v>
                </c:pt>
                <c:pt idx="1">
                  <c:v>314</c:v>
                </c:pt>
                <c:pt idx="2">
                  <c:v>2488</c:v>
                </c:pt>
                <c:pt idx="3">
                  <c:v>1179</c:v>
                </c:pt>
                <c:pt idx="4">
                  <c:v>429</c:v>
                </c:pt>
                <c:pt idx="5">
                  <c:v>700</c:v>
                </c:pt>
                <c:pt idx="6">
                  <c:v>786</c:v>
                </c:pt>
                <c:pt idx="7">
                  <c:v>142</c:v>
                </c:pt>
                <c:pt idx="8">
                  <c:v>2432</c:v>
                </c:pt>
                <c:pt idx="9">
                  <c:v>670</c:v>
                </c:pt>
                <c:pt idx="10">
                  <c:v>1153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1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12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13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91">
  <cs:axisTitle>
    <cs:lnRef idx="0"/>
    <cs:fillRef idx="0"/>
    <cs:effectRef idx="0"/>
    <cs:fontRef idx="minor">
      <a:schemeClr val="lt1">
        <a:lumMod val="75000"/>
      </a:schemeClr>
    </cs:fontRef>
    <cs:defRPr sz="1197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1197" kern="1200"/>
  </cs:categoryAxis>
  <cs:chartArea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6350" cap="flat" cmpd="sng" algn="ctr">
        <a:solidFill>
          <a:schemeClr val="dk1">
            <a:tint val="75000"/>
          </a:schemeClr>
        </a:solidFill>
        <a:round/>
      </a:ln>
    </cs:spPr>
    <cs:defRPr sz="1330" kern="1200"/>
  </cs:chartArea>
  <cs:dataLabel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30000"/>
        </a:schemeClr>
      </a:solidFill>
      <a:ln>
        <a:solidFill>
          <a:schemeClr val="lt1">
            <a:alpha val="50000"/>
          </a:schemeClr>
        </a:solidFill>
        <a:round/>
      </a:ln>
      <a:effectLst>
        <a:outerShdw blurRad="63500" dist="88900" dir="2700000" algn="tl" rotWithShape="0">
          <a:prstClr val="black">
            <a:alpha val="40000"/>
          </a:prstClr>
        </a:outerShdw>
      </a:effectLst>
    </cs:spPr>
    <cs:defRPr sz="1197" b="1" i="0" u="none" strike="noStrike" kern="1200" baseline="0"/>
  </cs:dataLabel>
  <cs:dataLabelCallout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30000"/>
        </a:schemeClr>
      </a:solidFill>
      <a:ln>
        <a:solidFill>
          <a:schemeClr val="lt1">
            <a:alpha val="50000"/>
          </a:schemeClr>
        </a:solidFill>
        <a:round/>
      </a:ln>
      <a:effectLst>
        <a:outerShdw blurRad="63500" dist="88900" dir="2700000" algn="tl" rotWithShape="0">
          <a:prstClr val="black">
            <a:alpha val="40000"/>
          </a:prstClr>
        </a:outerShdw>
      </a:effectLst>
    </cs:spPr>
    <cs:defRPr sz="1197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88000"/>
        </a:schemeClr>
      </a:solidFill>
      <a:ln>
        <a:solidFill>
          <a:schemeClr val="phClr">
            <a:lumMod val="50000"/>
          </a:schemeClr>
        </a:solidFill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88000"/>
        </a:schemeClr>
      </a:solidFill>
      <a:ln>
        <a:solidFill>
          <a:schemeClr val="phClr">
            <a:lumMod val="50000"/>
          </a:schemeClr>
        </a:solidFill>
      </a:ln>
      <a:scene3d>
        <a:camera prst="orthographicFront"/>
        <a:lightRig rig="threePt" dir="t"/>
      </a:scene3d>
      <a:sp3d prstMaterial="flat"/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dk1">
            <a:lumMod val="75000"/>
            <a:lumOff val="25000"/>
          </a:schemeClr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solidFill>
        <a:schemeClr val="bg2">
          <a:lumMod val="75000"/>
          <a:alpha val="27000"/>
        </a:schemeClr>
      </a:solidFill>
      <a:sp3d/>
    </cs:spPr>
  </cs:floor>
  <cs:gridlineMajor>
    <cs:lnRef idx="0"/>
    <cs:fillRef idx="0"/>
    <cs:effectRef idx="0"/>
    <cs:fontRef idx="minor">
      <a:schemeClr val="tx1"/>
    </cs:fontRef>
    <cs:spPr>
      <a:ln w="9525">
        <a:solidFill>
          <a:schemeClr val="lt1">
            <a:lumMod val="50000"/>
          </a:schemeClr>
        </a:solidFill>
      </a:ln>
    </cs:spPr>
  </cs:gridlineMajor>
  <cs:gridlineMinor>
    <cs:lnRef idx="0"/>
    <cs:fillRef idx="0"/>
    <cs:effectRef idx="0"/>
    <cs:fontRef idx="minor">
      <a:schemeClr val="tx1"/>
    </cs:fontRef>
    <cs:spPr>
      <a:ln w="9525">
        <a:solidFill>
          <a:schemeClr val="lt1">
            <a:lumMod val="40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/>
    </cs:fontRef>
    <cs:defRPr sz="2200" b="0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sp3d/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03E487-518A-456B-AA34-AB480B936215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E006B5C-CA21-4879-8F4E-D95B062CDBA4}">
      <dgm:prSet phldrT="[Text]"/>
      <dgm:spPr/>
      <dgm:t>
        <a:bodyPr/>
        <a:lstStyle/>
        <a:p>
          <a:r>
            <a:rPr lang="ka-GE" dirty="0" smtClean="0"/>
            <a:t>0-18წ.</a:t>
          </a:r>
        </a:p>
        <a:p>
          <a:r>
            <a:rPr lang="ka-GE" dirty="0" smtClean="0"/>
            <a:t>25</a:t>
          </a:r>
          <a:endParaRPr lang="en-US" dirty="0"/>
        </a:p>
      </dgm:t>
    </dgm:pt>
    <dgm:pt modelId="{A39ADCA9-36D1-4331-A8E7-E0E5FDB8E14C}" type="parTrans" cxnId="{7230BDD7-F868-4A5F-A7E9-B22CBDFA96DA}">
      <dgm:prSet/>
      <dgm:spPr/>
      <dgm:t>
        <a:bodyPr/>
        <a:lstStyle/>
        <a:p>
          <a:endParaRPr lang="en-US"/>
        </a:p>
      </dgm:t>
    </dgm:pt>
    <dgm:pt modelId="{FC4B6A87-32EC-4F42-BA9F-C09146EC1A11}" type="sibTrans" cxnId="{7230BDD7-F868-4A5F-A7E9-B22CBDFA96DA}">
      <dgm:prSet/>
      <dgm:spPr/>
      <dgm:t>
        <a:bodyPr/>
        <a:lstStyle/>
        <a:p>
          <a:endParaRPr lang="en-US"/>
        </a:p>
      </dgm:t>
    </dgm:pt>
    <dgm:pt modelId="{1691A9E3-7F68-4F5C-A053-3D9C991423AB}">
      <dgm:prSet phldrT="[Text]"/>
      <dgm:spPr/>
      <dgm:t>
        <a:bodyPr/>
        <a:lstStyle/>
        <a:p>
          <a:r>
            <a:rPr lang="ka-GE" dirty="0" smtClean="0"/>
            <a:t>18-40წ.</a:t>
          </a:r>
        </a:p>
        <a:p>
          <a:r>
            <a:rPr lang="ka-GE" dirty="0" smtClean="0"/>
            <a:t>217</a:t>
          </a:r>
          <a:endParaRPr lang="en-US" dirty="0"/>
        </a:p>
      </dgm:t>
    </dgm:pt>
    <dgm:pt modelId="{B3CE1B6F-DC7A-41F2-A02F-5F64EE207CFC}" type="parTrans" cxnId="{51341C45-E58B-4F1A-8905-2BADFBDCB722}">
      <dgm:prSet/>
      <dgm:spPr/>
      <dgm:t>
        <a:bodyPr/>
        <a:lstStyle/>
        <a:p>
          <a:endParaRPr lang="en-US"/>
        </a:p>
      </dgm:t>
    </dgm:pt>
    <dgm:pt modelId="{A807B2C0-1B3F-4DE2-A753-878908769A50}" type="sibTrans" cxnId="{51341C45-E58B-4F1A-8905-2BADFBDCB722}">
      <dgm:prSet/>
      <dgm:spPr/>
      <dgm:t>
        <a:bodyPr/>
        <a:lstStyle/>
        <a:p>
          <a:endParaRPr lang="en-US"/>
        </a:p>
      </dgm:t>
    </dgm:pt>
    <dgm:pt modelId="{BF27DBA0-3BD7-48DE-972F-F9B59D16D233}">
      <dgm:prSet phldrT="[Text]"/>
      <dgm:spPr/>
      <dgm:t>
        <a:bodyPr/>
        <a:lstStyle/>
        <a:p>
          <a:r>
            <a:rPr lang="ka-GE" dirty="0" smtClean="0"/>
            <a:t>40-65წ.</a:t>
          </a:r>
        </a:p>
        <a:p>
          <a:r>
            <a:rPr lang="ka-GE" dirty="0" smtClean="0"/>
            <a:t>4107</a:t>
          </a:r>
          <a:endParaRPr lang="en-US" dirty="0"/>
        </a:p>
      </dgm:t>
    </dgm:pt>
    <dgm:pt modelId="{0A1D37C9-A34C-475E-87C7-C2F6D04BDB12}" type="parTrans" cxnId="{877C168F-C936-4EA4-8A19-D8950AC43455}">
      <dgm:prSet/>
      <dgm:spPr/>
      <dgm:t>
        <a:bodyPr/>
        <a:lstStyle/>
        <a:p>
          <a:endParaRPr lang="en-US"/>
        </a:p>
      </dgm:t>
    </dgm:pt>
    <dgm:pt modelId="{BA27769C-C603-413A-BEE9-41B2B4FEFFA7}" type="sibTrans" cxnId="{877C168F-C936-4EA4-8A19-D8950AC43455}">
      <dgm:prSet/>
      <dgm:spPr/>
      <dgm:t>
        <a:bodyPr/>
        <a:lstStyle/>
        <a:p>
          <a:endParaRPr lang="en-US"/>
        </a:p>
      </dgm:t>
    </dgm:pt>
    <dgm:pt modelId="{321351A2-CA09-4CEA-8E71-3D3A5763544F}">
      <dgm:prSet phldrT="[Text]"/>
      <dgm:spPr/>
      <dgm:t>
        <a:bodyPr/>
        <a:lstStyle/>
        <a:p>
          <a:r>
            <a:rPr lang="en-US" dirty="0" smtClean="0">
              <a:latin typeface="Calibri" panose="020F0502020204030204" pitchFamily="34" charset="0"/>
              <a:cs typeface="Calibri" panose="020F0502020204030204" pitchFamily="34" charset="0"/>
            </a:rPr>
            <a:t>&gt;</a:t>
          </a:r>
          <a:r>
            <a:rPr lang="ka-GE" dirty="0" smtClean="0">
              <a:latin typeface="Calibri" panose="020F0502020204030204" pitchFamily="34" charset="0"/>
              <a:cs typeface="Calibri" panose="020F0502020204030204" pitchFamily="34" charset="0"/>
            </a:rPr>
            <a:t>=65წ.</a:t>
          </a:r>
        </a:p>
        <a:p>
          <a:r>
            <a:rPr lang="ka-GE" dirty="0" smtClean="0">
              <a:cs typeface="Calibri" panose="020F0502020204030204" pitchFamily="34" charset="0"/>
            </a:rPr>
            <a:t>6701</a:t>
          </a:r>
          <a:endParaRPr lang="en-US" dirty="0"/>
        </a:p>
      </dgm:t>
    </dgm:pt>
    <dgm:pt modelId="{05B5C74A-A650-4758-B9D0-E14920393EBF}" type="parTrans" cxnId="{B4111CAB-A743-4517-A9A2-7BE861ABF68D}">
      <dgm:prSet/>
      <dgm:spPr/>
      <dgm:t>
        <a:bodyPr/>
        <a:lstStyle/>
        <a:p>
          <a:endParaRPr lang="en-US"/>
        </a:p>
      </dgm:t>
    </dgm:pt>
    <dgm:pt modelId="{4FC80B5C-3CE6-4F81-85E2-6E28FB05797F}" type="sibTrans" cxnId="{B4111CAB-A743-4517-A9A2-7BE861ABF68D}">
      <dgm:prSet/>
      <dgm:spPr/>
      <dgm:t>
        <a:bodyPr/>
        <a:lstStyle/>
        <a:p>
          <a:endParaRPr lang="en-US"/>
        </a:p>
      </dgm:t>
    </dgm:pt>
    <dgm:pt modelId="{C0F26362-66E2-4BE8-B4A3-766552C29C43}" type="pres">
      <dgm:prSet presAssocID="{A103E487-518A-456B-AA34-AB480B93621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4834D46-6D0A-4E22-BFA3-F92E48ADB20F}" type="pres">
      <dgm:prSet presAssocID="{AE006B5C-CA21-4879-8F4E-D95B062CDBA4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B43CB5-27DC-4E6C-B19D-5048E5D2F200}" type="pres">
      <dgm:prSet presAssocID="{FC4B6A87-32EC-4F42-BA9F-C09146EC1A11}" presName="sibTrans" presStyleCnt="0"/>
      <dgm:spPr/>
    </dgm:pt>
    <dgm:pt modelId="{D5A5C195-016F-4564-8CF6-7D56D64C1390}" type="pres">
      <dgm:prSet presAssocID="{1691A9E3-7F68-4F5C-A053-3D9C991423A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08792A-45BE-47DD-9955-F309BDBB664F}" type="pres">
      <dgm:prSet presAssocID="{A807B2C0-1B3F-4DE2-A753-878908769A50}" presName="sibTrans" presStyleCnt="0"/>
      <dgm:spPr/>
    </dgm:pt>
    <dgm:pt modelId="{D027DFFE-9AD7-4C3E-A2DB-817C41EB0E70}" type="pres">
      <dgm:prSet presAssocID="{BF27DBA0-3BD7-48DE-972F-F9B59D16D23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D5FCB0-C41D-4EE0-985D-D07248666991}" type="pres">
      <dgm:prSet presAssocID="{BA27769C-C603-413A-BEE9-41B2B4FEFFA7}" presName="sibTrans" presStyleCnt="0"/>
      <dgm:spPr/>
    </dgm:pt>
    <dgm:pt modelId="{C6A549A7-8A1B-4057-8698-3B0C9060D126}" type="pres">
      <dgm:prSet presAssocID="{321351A2-CA09-4CEA-8E71-3D3A5763544F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77C168F-C936-4EA4-8A19-D8950AC43455}" srcId="{A103E487-518A-456B-AA34-AB480B936215}" destId="{BF27DBA0-3BD7-48DE-972F-F9B59D16D233}" srcOrd="2" destOrd="0" parTransId="{0A1D37C9-A34C-475E-87C7-C2F6D04BDB12}" sibTransId="{BA27769C-C603-413A-BEE9-41B2B4FEFFA7}"/>
    <dgm:cxn modelId="{65E35C6B-5FEE-4EE0-A071-B4E56FC1B0DA}" type="presOf" srcId="{A103E487-518A-456B-AA34-AB480B936215}" destId="{C0F26362-66E2-4BE8-B4A3-766552C29C43}" srcOrd="0" destOrd="0" presId="urn:microsoft.com/office/officeart/2005/8/layout/default"/>
    <dgm:cxn modelId="{51341C45-E58B-4F1A-8905-2BADFBDCB722}" srcId="{A103E487-518A-456B-AA34-AB480B936215}" destId="{1691A9E3-7F68-4F5C-A053-3D9C991423AB}" srcOrd="1" destOrd="0" parTransId="{B3CE1B6F-DC7A-41F2-A02F-5F64EE207CFC}" sibTransId="{A807B2C0-1B3F-4DE2-A753-878908769A50}"/>
    <dgm:cxn modelId="{1B58FE11-6386-459F-BB1B-23FCF8A3031C}" type="presOf" srcId="{321351A2-CA09-4CEA-8E71-3D3A5763544F}" destId="{C6A549A7-8A1B-4057-8698-3B0C9060D126}" srcOrd="0" destOrd="0" presId="urn:microsoft.com/office/officeart/2005/8/layout/default"/>
    <dgm:cxn modelId="{04803C34-F575-4864-A4D8-B680CB7854D3}" type="presOf" srcId="{1691A9E3-7F68-4F5C-A053-3D9C991423AB}" destId="{D5A5C195-016F-4564-8CF6-7D56D64C1390}" srcOrd="0" destOrd="0" presId="urn:microsoft.com/office/officeart/2005/8/layout/default"/>
    <dgm:cxn modelId="{14F001D2-EF1C-492F-B649-1B66744CA36E}" type="presOf" srcId="{BF27DBA0-3BD7-48DE-972F-F9B59D16D233}" destId="{D027DFFE-9AD7-4C3E-A2DB-817C41EB0E70}" srcOrd="0" destOrd="0" presId="urn:microsoft.com/office/officeart/2005/8/layout/default"/>
    <dgm:cxn modelId="{AA6FDC35-8C78-4158-9590-037905D16DF9}" type="presOf" srcId="{AE006B5C-CA21-4879-8F4E-D95B062CDBA4}" destId="{44834D46-6D0A-4E22-BFA3-F92E48ADB20F}" srcOrd="0" destOrd="0" presId="urn:microsoft.com/office/officeart/2005/8/layout/default"/>
    <dgm:cxn modelId="{7230BDD7-F868-4A5F-A7E9-B22CBDFA96DA}" srcId="{A103E487-518A-456B-AA34-AB480B936215}" destId="{AE006B5C-CA21-4879-8F4E-D95B062CDBA4}" srcOrd="0" destOrd="0" parTransId="{A39ADCA9-36D1-4331-A8E7-E0E5FDB8E14C}" sibTransId="{FC4B6A87-32EC-4F42-BA9F-C09146EC1A11}"/>
    <dgm:cxn modelId="{B4111CAB-A743-4517-A9A2-7BE861ABF68D}" srcId="{A103E487-518A-456B-AA34-AB480B936215}" destId="{321351A2-CA09-4CEA-8E71-3D3A5763544F}" srcOrd="3" destOrd="0" parTransId="{05B5C74A-A650-4758-B9D0-E14920393EBF}" sibTransId="{4FC80B5C-3CE6-4F81-85E2-6E28FB05797F}"/>
    <dgm:cxn modelId="{3F7E5BA8-3B0B-4757-81DB-F5CBF0F26EE5}" type="presParOf" srcId="{C0F26362-66E2-4BE8-B4A3-766552C29C43}" destId="{44834D46-6D0A-4E22-BFA3-F92E48ADB20F}" srcOrd="0" destOrd="0" presId="urn:microsoft.com/office/officeart/2005/8/layout/default"/>
    <dgm:cxn modelId="{F9AC0881-3C4B-4E18-A2C7-F68089046DC9}" type="presParOf" srcId="{C0F26362-66E2-4BE8-B4A3-766552C29C43}" destId="{43B43CB5-27DC-4E6C-B19D-5048E5D2F200}" srcOrd="1" destOrd="0" presId="urn:microsoft.com/office/officeart/2005/8/layout/default"/>
    <dgm:cxn modelId="{0768F6E7-45E3-4915-8653-BD7BA7A47403}" type="presParOf" srcId="{C0F26362-66E2-4BE8-B4A3-766552C29C43}" destId="{D5A5C195-016F-4564-8CF6-7D56D64C1390}" srcOrd="2" destOrd="0" presId="urn:microsoft.com/office/officeart/2005/8/layout/default"/>
    <dgm:cxn modelId="{2115E19B-B25F-409A-B0A3-FA9F8FE766EC}" type="presParOf" srcId="{C0F26362-66E2-4BE8-B4A3-766552C29C43}" destId="{C208792A-45BE-47DD-9955-F309BDBB664F}" srcOrd="3" destOrd="0" presId="urn:microsoft.com/office/officeart/2005/8/layout/default"/>
    <dgm:cxn modelId="{9D702AC6-40CA-483F-B8FB-4D94A00314D3}" type="presParOf" srcId="{C0F26362-66E2-4BE8-B4A3-766552C29C43}" destId="{D027DFFE-9AD7-4C3E-A2DB-817C41EB0E70}" srcOrd="4" destOrd="0" presId="urn:microsoft.com/office/officeart/2005/8/layout/default"/>
    <dgm:cxn modelId="{7743EAB1-11CB-46B2-A1C7-709B1FFB6180}" type="presParOf" srcId="{C0F26362-66E2-4BE8-B4A3-766552C29C43}" destId="{63D5FCB0-C41D-4EE0-985D-D07248666991}" srcOrd="5" destOrd="0" presId="urn:microsoft.com/office/officeart/2005/8/layout/default"/>
    <dgm:cxn modelId="{30B7338E-DA8C-473A-B744-E4B5BE730F26}" type="presParOf" srcId="{C0F26362-66E2-4BE8-B4A3-766552C29C43}" destId="{C6A549A7-8A1B-4057-8698-3B0C9060D126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834D46-6D0A-4E22-BFA3-F92E48ADB20F}">
      <dsp:nvSpPr>
        <dsp:cNvPr id="0" name=""/>
        <dsp:cNvSpPr/>
      </dsp:nvSpPr>
      <dsp:spPr>
        <a:xfrm>
          <a:off x="1164573" y="881"/>
          <a:ext cx="2984364" cy="17906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4000" kern="1200" dirty="0" smtClean="0"/>
            <a:t>0-18წ.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4000" kern="1200" dirty="0" smtClean="0"/>
            <a:t>25</a:t>
          </a:r>
          <a:endParaRPr lang="en-US" sz="4000" kern="1200" dirty="0"/>
        </a:p>
      </dsp:txBody>
      <dsp:txXfrm>
        <a:off x="1164573" y="881"/>
        <a:ext cx="2984364" cy="1790618"/>
      </dsp:txXfrm>
    </dsp:sp>
    <dsp:sp modelId="{D5A5C195-016F-4564-8CF6-7D56D64C1390}">
      <dsp:nvSpPr>
        <dsp:cNvPr id="0" name=""/>
        <dsp:cNvSpPr/>
      </dsp:nvSpPr>
      <dsp:spPr>
        <a:xfrm>
          <a:off x="4447374" y="881"/>
          <a:ext cx="2984364" cy="17906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4000" kern="1200" dirty="0" smtClean="0"/>
            <a:t>18-40წ.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4000" kern="1200" dirty="0" smtClean="0"/>
            <a:t>217</a:t>
          </a:r>
          <a:endParaRPr lang="en-US" sz="4000" kern="1200" dirty="0"/>
        </a:p>
      </dsp:txBody>
      <dsp:txXfrm>
        <a:off x="4447374" y="881"/>
        <a:ext cx="2984364" cy="1790618"/>
      </dsp:txXfrm>
    </dsp:sp>
    <dsp:sp modelId="{D027DFFE-9AD7-4C3E-A2DB-817C41EB0E70}">
      <dsp:nvSpPr>
        <dsp:cNvPr id="0" name=""/>
        <dsp:cNvSpPr/>
      </dsp:nvSpPr>
      <dsp:spPr>
        <a:xfrm>
          <a:off x="1164573" y="2089936"/>
          <a:ext cx="2984364" cy="17906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4000" kern="1200" dirty="0" smtClean="0"/>
            <a:t>40-65წ.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4000" kern="1200" dirty="0" smtClean="0"/>
            <a:t>4107</a:t>
          </a:r>
          <a:endParaRPr lang="en-US" sz="4000" kern="1200" dirty="0"/>
        </a:p>
      </dsp:txBody>
      <dsp:txXfrm>
        <a:off x="1164573" y="2089936"/>
        <a:ext cx="2984364" cy="1790618"/>
      </dsp:txXfrm>
    </dsp:sp>
    <dsp:sp modelId="{C6A549A7-8A1B-4057-8698-3B0C9060D126}">
      <dsp:nvSpPr>
        <dsp:cNvPr id="0" name=""/>
        <dsp:cNvSpPr/>
      </dsp:nvSpPr>
      <dsp:spPr>
        <a:xfrm>
          <a:off x="4447374" y="2089936"/>
          <a:ext cx="2984364" cy="17906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&gt;</a:t>
          </a:r>
          <a:r>
            <a:rPr lang="ka-GE" sz="4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=65წ.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4000" kern="1200" dirty="0" smtClean="0">
              <a:cs typeface="Calibri" panose="020F0502020204030204" pitchFamily="34" charset="0"/>
            </a:rPr>
            <a:t>6701</a:t>
          </a:r>
          <a:endParaRPr lang="en-US" sz="4000" kern="1200" dirty="0"/>
        </a:p>
      </dsp:txBody>
      <dsp:txXfrm>
        <a:off x="4447374" y="2089936"/>
        <a:ext cx="2984364" cy="17906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26-Oct-17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833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26-Oct-17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488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26-Oct-17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462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26-Oct-17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4829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26-Oct-17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03768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26-Oct-17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2855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26-Oct-17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8079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26-Oct-17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298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26-Oct-17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014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26-Oct-17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063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26-Oct-17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449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26-Oct-17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687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26-Oct-17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110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26-Oct-17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373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26-Oct-17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097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26-Oct-17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864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ACFBA-5FE6-4DAE-BA28-F07C446B8F7D}" type="datetimeFigureOut">
              <a:rPr lang="en-US" smtClean="0"/>
              <a:t>26-Oct-17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146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3" r:id="rId1"/>
    <p:sldLayoutId id="2147483874" r:id="rId2"/>
    <p:sldLayoutId id="2147483875" r:id="rId3"/>
    <p:sldLayoutId id="2147483876" r:id="rId4"/>
    <p:sldLayoutId id="2147483877" r:id="rId5"/>
    <p:sldLayoutId id="2147483878" r:id="rId6"/>
    <p:sldLayoutId id="2147483879" r:id="rId7"/>
    <p:sldLayoutId id="2147483880" r:id="rId8"/>
    <p:sldLayoutId id="2147483881" r:id="rId9"/>
    <p:sldLayoutId id="2147483882" r:id="rId10"/>
    <p:sldLayoutId id="2147483883" r:id="rId11"/>
    <p:sldLayoutId id="2147483884" r:id="rId12"/>
    <p:sldLayoutId id="2147483885" r:id="rId13"/>
    <p:sldLayoutId id="2147483886" r:id="rId14"/>
    <p:sldLayoutId id="2147483887" r:id="rId15"/>
    <p:sldLayoutId id="21474838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0969" y="4906851"/>
            <a:ext cx="9229859" cy="195114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„</a:t>
            </a:r>
            <a:r>
              <a:rPr lang="en-US" sz="3600" dirty="0" err="1">
                <a:solidFill>
                  <a:schemeClr val="tx1"/>
                </a:solidFill>
              </a:rPr>
              <a:t>ქრონიკული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დაავადებების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სამკურნალო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მედიკამენტებით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უზრუნველყოფის</a:t>
            </a:r>
            <a:r>
              <a:rPr lang="en-US" sz="3600" dirty="0">
                <a:solidFill>
                  <a:schemeClr val="tx1"/>
                </a:solidFill>
              </a:rPr>
              <a:t>“ </a:t>
            </a:r>
            <a:r>
              <a:rPr lang="en-US" sz="3600" dirty="0" err="1">
                <a:solidFill>
                  <a:schemeClr val="tx1"/>
                </a:solidFill>
              </a:rPr>
              <a:t>სახელმწიფო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პროგრამ</a:t>
            </a:r>
            <a:r>
              <a:rPr lang="ka-GE" sz="3600" dirty="0" smtClean="0">
                <a:solidFill>
                  <a:schemeClr val="tx1"/>
                </a:solidFill>
              </a:rPr>
              <a:t>ა</a:t>
            </a:r>
            <a:r>
              <a:rPr lang="ka-GE" sz="4800" dirty="0" smtClean="0"/>
              <a:t/>
            </a:r>
            <a:br>
              <a:rPr lang="ka-GE" sz="4800" dirty="0" smtClean="0"/>
            </a:br>
            <a:r>
              <a:rPr lang="ka-GE" sz="4800" dirty="0"/>
              <a:t/>
            </a:r>
            <a:br>
              <a:rPr lang="ka-GE" sz="4800" dirty="0"/>
            </a:br>
            <a:r>
              <a:rPr lang="ka-GE" sz="4800" dirty="0" smtClean="0"/>
              <a:t/>
            </a:r>
            <a:br>
              <a:rPr lang="ka-GE" sz="4800" dirty="0" smtClean="0"/>
            </a:br>
            <a:r>
              <a:rPr lang="ka-GE" sz="4800" dirty="0">
                <a:solidFill>
                  <a:schemeClr val="tx1"/>
                </a:solidFill>
              </a:rPr>
              <a:t/>
            </a:r>
            <a:br>
              <a:rPr lang="ka-GE" sz="4800" dirty="0">
                <a:solidFill>
                  <a:schemeClr val="tx1"/>
                </a:solidFill>
              </a:rPr>
            </a:br>
            <a:r>
              <a:rPr lang="ka-GE" sz="2200" dirty="0" smtClean="0">
                <a:solidFill>
                  <a:schemeClr val="tx1"/>
                </a:solidFill>
              </a:rPr>
              <a:t>ანაგარიში </a:t>
            </a:r>
            <a:br>
              <a:rPr lang="ka-GE" sz="2200" dirty="0" smtClean="0">
                <a:solidFill>
                  <a:schemeClr val="tx1"/>
                </a:solidFill>
              </a:rPr>
            </a:br>
            <a:r>
              <a:rPr lang="ka-GE" sz="2200" dirty="0" smtClean="0">
                <a:solidFill>
                  <a:schemeClr val="tx1"/>
                </a:solidFill>
              </a:rPr>
              <a:t>1 ივლისი –</a:t>
            </a:r>
            <a:br>
              <a:rPr lang="ka-GE" sz="2200" dirty="0" smtClean="0">
                <a:solidFill>
                  <a:schemeClr val="tx1"/>
                </a:solidFill>
              </a:rPr>
            </a:br>
            <a:r>
              <a:rPr lang="ka-GE" sz="2200" dirty="0" smtClean="0">
                <a:solidFill>
                  <a:schemeClr val="tx1"/>
                </a:solidFill>
              </a:rPr>
              <a:t>24 ოქტომბერი</a:t>
            </a:r>
            <a:r>
              <a:rPr lang="ka-GE" sz="4800" dirty="0" smtClean="0">
                <a:solidFill>
                  <a:schemeClr val="tx1"/>
                </a:solidFill>
              </a:rPr>
              <a:t/>
            </a:r>
            <a:br>
              <a:rPr lang="ka-GE" sz="4800" dirty="0" smtClean="0">
                <a:solidFill>
                  <a:schemeClr val="tx1"/>
                </a:solidFill>
              </a:rPr>
            </a:br>
            <a:endParaRPr lang="en-US" sz="4800" dirty="0">
              <a:solidFill>
                <a:schemeClr val="tx1"/>
              </a:solidFill>
            </a:endParaRPr>
          </a:p>
        </p:txBody>
      </p:sp>
      <p:pic>
        <p:nvPicPr>
          <p:cNvPr id="1028" name="Picture 4" descr="Social Service Agenc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5780" y="393140"/>
            <a:ext cx="5859888" cy="727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სოციალური მომსახურების სააგენტო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9098" y="154546"/>
            <a:ext cx="1764405" cy="1429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455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81355"/>
            <a:ext cx="11111392" cy="1688122"/>
          </a:xfrm>
        </p:spPr>
        <p:txBody>
          <a:bodyPr>
            <a:normAutofit/>
          </a:bodyPr>
          <a:lstStyle/>
          <a:p>
            <a:r>
              <a:rPr lang="ka-GE" sz="2400" dirty="0" smtClean="0">
                <a:solidFill>
                  <a:schemeClr val="tx1"/>
                </a:solidFill>
              </a:rPr>
              <a:t>ბენეფიციართა გადანაწილება რეგიონების მიხედვით</a:t>
            </a:r>
            <a:br>
              <a:rPr lang="ka-GE" sz="2400" dirty="0" smtClean="0">
                <a:solidFill>
                  <a:schemeClr val="tx1"/>
                </a:solidFill>
              </a:rPr>
            </a:br>
            <a:r>
              <a:rPr lang="ka-GE" sz="2400" dirty="0" smtClean="0">
                <a:solidFill>
                  <a:schemeClr val="tx1"/>
                </a:solidFill>
              </a:rPr>
              <a:t/>
            </a:r>
            <a:br>
              <a:rPr lang="ka-GE" sz="2400" dirty="0" smtClean="0">
                <a:solidFill>
                  <a:schemeClr val="tx1"/>
                </a:solidFill>
              </a:rPr>
            </a:br>
            <a:r>
              <a:rPr lang="ka-GE" sz="2400" dirty="0">
                <a:solidFill>
                  <a:schemeClr val="tx1"/>
                </a:solidFill>
              </a:rPr>
              <a:t/>
            </a:r>
            <a:br>
              <a:rPr lang="ka-GE" sz="2400" dirty="0">
                <a:solidFill>
                  <a:schemeClr val="tx1"/>
                </a:solidFill>
              </a:rPr>
            </a:br>
            <a:endParaRPr lang="en-US" sz="1200" dirty="0">
              <a:solidFill>
                <a:schemeClr val="tx1"/>
              </a:solidFill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4855534"/>
              </p:ext>
            </p:extLst>
          </p:nvPr>
        </p:nvGraphicFramePr>
        <p:xfrm>
          <a:off x="677862" y="2546252"/>
          <a:ext cx="9577485" cy="43117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50697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98474"/>
            <a:ext cx="11041054" cy="675249"/>
          </a:xfrm>
        </p:spPr>
        <p:txBody>
          <a:bodyPr>
            <a:normAutofit/>
          </a:bodyPr>
          <a:lstStyle/>
          <a:p>
            <a:r>
              <a:rPr lang="ka-GE" sz="3200" dirty="0" smtClean="0">
                <a:solidFill>
                  <a:schemeClr val="tx1"/>
                </a:solidFill>
              </a:rPr>
              <a:t>პროგრამის ფარგლებში გაცემული მედიკამენტები</a:t>
            </a:r>
            <a:endParaRPr lang="en-US" sz="3200" dirty="0">
              <a:solidFill>
                <a:schemeClr val="tx1"/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5109332"/>
              </p:ext>
            </p:extLst>
          </p:nvPr>
        </p:nvGraphicFramePr>
        <p:xfrm>
          <a:off x="1" y="942536"/>
          <a:ext cx="5894362" cy="4768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3048076529"/>
              </p:ext>
            </p:extLst>
          </p:nvPr>
        </p:nvGraphicFramePr>
        <p:xfrm>
          <a:off x="6794695" y="942536"/>
          <a:ext cx="3981157" cy="47689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50889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4072212"/>
              </p:ext>
            </p:extLst>
          </p:nvPr>
        </p:nvGraphicFramePr>
        <p:xfrm>
          <a:off x="677863" y="590843"/>
          <a:ext cx="4302100" cy="54511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2610633394"/>
              </p:ext>
            </p:extLst>
          </p:nvPr>
        </p:nvGraphicFramePr>
        <p:xfrm>
          <a:off x="5387925" y="590843"/>
          <a:ext cx="5500469" cy="5824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2949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281354"/>
            <a:ext cx="10422075" cy="872197"/>
          </a:xfrm>
        </p:spPr>
        <p:txBody>
          <a:bodyPr>
            <a:normAutofit fontScale="90000"/>
          </a:bodyPr>
          <a:lstStyle/>
          <a:p>
            <a:pPr algn="ctr"/>
            <a:r>
              <a:rPr lang="ka-GE" sz="2400" dirty="0" smtClean="0">
                <a:solidFill>
                  <a:schemeClr val="tx1"/>
                </a:solidFill>
              </a:rPr>
              <a:t>2017 წლის 24 ოქტომბრის მდგომარეობით ხარჯი (306 979,59 ლარი)  პროგრამის კომპონენტების მიხედვით შეადგენს:</a:t>
            </a:r>
            <a:br>
              <a:rPr lang="ka-GE" sz="2400" dirty="0" smtClean="0">
                <a:solidFill>
                  <a:schemeClr val="tx1"/>
                </a:solidFill>
              </a:rPr>
            </a:b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405575"/>
            <a:ext cx="8596668" cy="3635788"/>
          </a:xfrm>
        </p:spPr>
        <p:txBody>
          <a:bodyPr>
            <a:normAutofit/>
          </a:bodyPr>
          <a:lstStyle/>
          <a:p>
            <a:pPr algn="ctr"/>
            <a:r>
              <a:rPr lang="ka-GE" sz="4000" dirty="0" smtClean="0"/>
              <a:t>გული –  155 872,40 ლარი;</a:t>
            </a:r>
          </a:p>
          <a:p>
            <a:pPr algn="ctr"/>
            <a:r>
              <a:rPr lang="ka-GE" sz="4000" dirty="0" smtClean="0"/>
              <a:t>ფილტვი – 75 247,07 ლარი;</a:t>
            </a:r>
          </a:p>
          <a:p>
            <a:pPr algn="ctr"/>
            <a:r>
              <a:rPr lang="ka-GE" sz="4000" dirty="0" smtClean="0"/>
              <a:t>ფარისებრი –  4 641,45 ლარი;</a:t>
            </a:r>
          </a:p>
          <a:p>
            <a:pPr algn="ctr"/>
            <a:r>
              <a:rPr lang="ka-GE" sz="4000" dirty="0" smtClean="0"/>
              <a:t>დიაბეტი – 71 218,67 ლარი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4788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801859"/>
            <a:ext cx="8596668" cy="5239504"/>
          </a:xfrm>
        </p:spPr>
        <p:txBody>
          <a:bodyPr/>
          <a:lstStyle/>
          <a:p>
            <a:r>
              <a:rPr lang="ka-GE" dirty="0">
                <a:solidFill>
                  <a:schemeClr val="tx1"/>
                </a:solidFill>
              </a:rPr>
              <a:t>არააქტიური რეგიონი არ გვაქვს</a:t>
            </a:r>
            <a:r>
              <a:rPr lang="ka-GE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ka-GE" dirty="0" smtClean="0">
              <a:solidFill>
                <a:schemeClr val="tx1"/>
              </a:solidFill>
            </a:endParaRPr>
          </a:p>
          <a:p>
            <a:r>
              <a:rPr lang="ka-GE" dirty="0">
                <a:solidFill>
                  <a:schemeClr val="tx1"/>
                </a:solidFill>
              </a:rPr>
              <a:t>ბაზაში </a:t>
            </a:r>
            <a:r>
              <a:rPr lang="ka-GE" dirty="0" smtClean="0">
                <a:solidFill>
                  <a:schemeClr val="tx1"/>
                </a:solidFill>
              </a:rPr>
              <a:t>ფიქსირდება </a:t>
            </a:r>
            <a:r>
              <a:rPr lang="ka-GE" dirty="0">
                <a:solidFill>
                  <a:schemeClr val="tx1"/>
                </a:solidFill>
              </a:rPr>
              <a:t>307 პირი, რომელიც რეგისტრირებული </a:t>
            </a:r>
            <a:r>
              <a:rPr lang="ka-GE" dirty="0" smtClean="0">
                <a:solidFill>
                  <a:schemeClr val="tx1"/>
                </a:solidFill>
              </a:rPr>
              <a:t>საცხოვრებელი </a:t>
            </a:r>
            <a:r>
              <a:rPr lang="ka-GE" dirty="0">
                <a:solidFill>
                  <a:schemeClr val="tx1"/>
                </a:solidFill>
              </a:rPr>
              <a:t>მისამართით არის </a:t>
            </a:r>
            <a:r>
              <a:rPr lang="ka-GE" dirty="0" smtClean="0">
                <a:solidFill>
                  <a:schemeClr val="tx1"/>
                </a:solidFill>
              </a:rPr>
              <a:t>ერთგან</a:t>
            </a:r>
            <a:r>
              <a:rPr lang="ka-GE" dirty="0">
                <a:solidFill>
                  <a:schemeClr val="tx1"/>
                </a:solidFill>
              </a:rPr>
              <a:t>, </a:t>
            </a:r>
            <a:r>
              <a:rPr lang="ka-GE" dirty="0" smtClean="0">
                <a:solidFill>
                  <a:schemeClr val="tx1"/>
                </a:solidFill>
              </a:rPr>
              <a:t>ხოლო მედიკამენტის </a:t>
            </a:r>
            <a:r>
              <a:rPr lang="ka-GE" dirty="0">
                <a:solidFill>
                  <a:schemeClr val="tx1"/>
                </a:solidFill>
              </a:rPr>
              <a:t>მისაღებად </a:t>
            </a:r>
            <a:r>
              <a:rPr lang="ka-GE" dirty="0" smtClean="0">
                <a:solidFill>
                  <a:schemeClr val="tx1"/>
                </a:solidFill>
              </a:rPr>
              <a:t>დარეგისტრირდა სხვაგან.</a:t>
            </a:r>
          </a:p>
          <a:p>
            <a:pPr marL="0" indent="0">
              <a:buNone/>
            </a:pPr>
            <a:endParaRPr lang="ka-GE" dirty="0" smtClean="0">
              <a:solidFill>
                <a:schemeClr val="tx1"/>
              </a:solidFill>
            </a:endParaRPr>
          </a:p>
          <a:p>
            <a:r>
              <a:rPr lang="ka-GE" dirty="0" smtClean="0">
                <a:solidFill>
                  <a:schemeClr val="tx1"/>
                </a:solidFill>
              </a:rPr>
              <a:t>ერთ ადამიანზე დაფიქსირებული მაქსიმალური დიაგნოზების რაოდენობა არის 6</a:t>
            </a:r>
          </a:p>
          <a:p>
            <a:endParaRPr lang="ka-GE" dirty="0">
              <a:solidFill>
                <a:schemeClr val="tx1"/>
              </a:solidFill>
            </a:endParaRPr>
          </a:p>
          <a:p>
            <a:r>
              <a:rPr lang="ka-GE" dirty="0" smtClean="0">
                <a:solidFill>
                  <a:schemeClr val="tx1"/>
                </a:solidFill>
              </a:rPr>
              <a:t>გარდაიცვალა 85 ბენეფიციარი</a:t>
            </a:r>
            <a:r>
              <a:rPr lang="ka-GE" dirty="0">
                <a:solidFill>
                  <a:schemeClr val="tx1"/>
                </a:solidFill>
              </a:rPr>
              <a:t/>
            </a:r>
            <a:br>
              <a:rPr lang="ka-GE" dirty="0">
                <a:solidFill>
                  <a:schemeClr val="tx1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56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153" y="1751526"/>
            <a:ext cx="8596668" cy="4572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1600" dirty="0" err="1">
                <a:solidFill>
                  <a:schemeClr val="tx1"/>
                </a:solidFill>
              </a:rPr>
              <a:t>ქრონიკული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დაავადებების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სამკურნალო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მედიკამენტებით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უზრუნველყოფის</a:t>
            </a:r>
            <a:r>
              <a:rPr lang="en-US" sz="1600" dirty="0">
                <a:solidFill>
                  <a:schemeClr val="tx1"/>
                </a:solidFill>
              </a:rPr>
              <a:t>“ </a:t>
            </a:r>
            <a:r>
              <a:rPr lang="en-US" sz="1600" dirty="0" err="1">
                <a:solidFill>
                  <a:schemeClr val="tx1"/>
                </a:solidFill>
              </a:rPr>
              <a:t>სახელმწიფო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პროგრამ</a:t>
            </a:r>
            <a:r>
              <a:rPr lang="ka-GE" sz="1600" dirty="0" smtClean="0">
                <a:solidFill>
                  <a:schemeClr val="tx1"/>
                </a:solidFill>
              </a:rPr>
              <a:t>ის (საქართველოს მთავრობის დადგენილება N389 11.08.2017წ ცვლილება 2016 წლის 30 დეკემბრის N638 დადგენილებაში) ბიუჯეტი სულ – 3 895 300 ლარი, მათ შორის:</a:t>
            </a:r>
          </a:p>
          <a:p>
            <a:r>
              <a:rPr lang="ka-GE" sz="1600" dirty="0" smtClean="0"/>
              <a:t>გულ–სისხლძარღვთა ქრონიკული დაავადებების სამკურნალო ფარმაცევტული პროდუქტის შესყიდვა – 2 184 600 ლარი;</a:t>
            </a:r>
          </a:p>
          <a:p>
            <a:r>
              <a:rPr lang="ka-GE" sz="1600" dirty="0" smtClean="0"/>
              <a:t>ფილტვის </a:t>
            </a:r>
            <a:r>
              <a:rPr lang="ka-GE" sz="1600" dirty="0"/>
              <a:t>ქრონიკული დაავადებების სამკურნალო ფარმაცევტული პროდუქტის </a:t>
            </a:r>
            <a:r>
              <a:rPr lang="ka-GE" sz="1600" dirty="0" smtClean="0"/>
              <a:t>შესყიდვა – 620 700 ლარი;</a:t>
            </a:r>
          </a:p>
          <a:p>
            <a:r>
              <a:rPr lang="ka-GE" sz="1600" dirty="0" smtClean="0"/>
              <a:t>დიაბეტის (ტიპი 2) სამკურნალო ფარმაცევტული პროდუქტის შესყიდვა – 590 000 ლარი;</a:t>
            </a:r>
          </a:p>
          <a:p>
            <a:r>
              <a:rPr lang="ka-GE" sz="1600" dirty="0" smtClean="0"/>
              <a:t>ფარისებრი ჯირკვლის დაავადებათა სამკურნალო ფარმაცევტული პროდუქტის შესყიდვა – 50 000 ლარი;</a:t>
            </a:r>
          </a:p>
          <a:p>
            <a:r>
              <a:rPr lang="ka-GE" sz="1600" dirty="0" smtClean="0"/>
              <a:t>ლოგისტიკის კომპონენტი – 450 000 ლარი.</a:t>
            </a:r>
            <a:r>
              <a:rPr lang="ka-GE" sz="2000" dirty="0"/>
              <a:t/>
            </a:r>
            <a:br>
              <a:rPr lang="ka-GE" sz="2000" dirty="0"/>
            </a:b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1514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11015"/>
            <a:ext cx="8596668" cy="801859"/>
          </a:xfrm>
        </p:spPr>
        <p:txBody>
          <a:bodyPr>
            <a:noAutofit/>
          </a:bodyPr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ქრონიკული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დაავადებების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სამკურნალო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მედიკამენტებით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უზრუნველყოფის</a:t>
            </a:r>
            <a:r>
              <a:rPr lang="en-US" sz="1600" dirty="0">
                <a:solidFill>
                  <a:schemeClr val="tx1"/>
                </a:solidFill>
              </a:rPr>
              <a:t>“ </a:t>
            </a:r>
            <a:r>
              <a:rPr lang="en-US" sz="1600" dirty="0" err="1">
                <a:solidFill>
                  <a:schemeClr val="tx1"/>
                </a:solidFill>
              </a:rPr>
              <a:t>სახელმწიფო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პროგრამ</a:t>
            </a:r>
            <a:r>
              <a:rPr lang="ka-GE" sz="1600" dirty="0" smtClean="0">
                <a:solidFill>
                  <a:schemeClr val="tx1"/>
                </a:solidFill>
              </a:rPr>
              <a:t>ის ფარგლებში გასაცემი მედიკამენტების ნუსხა:</a:t>
            </a:r>
            <a:endParaRPr lang="en-US" sz="16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0795849"/>
              </p:ext>
            </p:extLst>
          </p:nvPr>
        </p:nvGraphicFramePr>
        <p:xfrm>
          <a:off x="520507" y="1012880"/>
          <a:ext cx="9453487" cy="57092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1752"/>
                <a:gridCol w="1147210"/>
                <a:gridCol w="3177782"/>
                <a:gridCol w="1575581"/>
                <a:gridCol w="1575581"/>
                <a:gridCol w="1575581"/>
              </a:tblGrid>
              <a:tr h="14085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დაავადება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მედიკამენტის საერთაშორისო არაპატენტური დასახელება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სავაჭრო დასახელება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ქვეყანა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მწარმოებელი</a:t>
                      </a:r>
                    </a:p>
                  </a:txBody>
                  <a:tcPr marL="9525" marR="9525" marT="9525" marB="0" anchor="ctr"/>
                </a:tc>
              </a:tr>
              <a:tr h="140853">
                <a:tc>
                  <a:txBody>
                    <a:bodyPr/>
                    <a:lstStyle/>
                    <a:p>
                      <a:pPr algn="ctr" fontAlgn="t"/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გული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Menlo Bold"/>
                        </a:rPr>
                        <a:t>ენალაპრილი 10მგ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Menlo Bold"/>
                        </a:rPr>
                        <a:t>ენალაპრილი 10მგ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საქართველო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ჯი ემ პი</a:t>
                      </a:r>
                    </a:p>
                  </a:txBody>
                  <a:tcPr marL="9525" marR="9525" marT="9525" marB="0" anchor="ctr"/>
                </a:tc>
              </a:tr>
              <a:tr h="352791">
                <a:tc>
                  <a:txBody>
                    <a:bodyPr/>
                    <a:lstStyle/>
                    <a:p>
                      <a:endParaRPr lang="en-US" sz="7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გული</a:t>
                      </a:r>
                    </a:p>
                    <a:p>
                      <a:endParaRPr lang="en-US" sz="7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ენალაპრილი 20მგ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ენაპი 20მგ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სლოვენია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კრკა</a:t>
                      </a:r>
                    </a:p>
                  </a:txBody>
                  <a:tcPr marL="9525" marR="9525" marT="9525" marB="0" anchor="ctr"/>
                </a:tc>
              </a:tr>
              <a:tr h="229314">
                <a:tc>
                  <a:txBody>
                    <a:bodyPr/>
                    <a:lstStyle/>
                    <a:p>
                      <a:r>
                        <a:rPr lang="ka-GE" sz="700" b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7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გული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ლოსარტანი 100მგ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ლოზაპი 100მგ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სლოვაკეთი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სანეკა ფარმაციუტიკალსი</a:t>
                      </a:r>
                    </a:p>
                  </a:txBody>
                  <a:tcPr marL="9525" marR="9525" marT="9525" marB="0" anchor="ctr"/>
                </a:tc>
              </a:tr>
              <a:tr h="229314">
                <a:tc>
                  <a:txBody>
                    <a:bodyPr/>
                    <a:lstStyle/>
                    <a:p>
                      <a:r>
                        <a:rPr lang="ka-GE" sz="700" b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7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გული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მეტოპროლოლი 100მგ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ეგილოკი 100მგ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უნგრეთი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ეგისი</a:t>
                      </a:r>
                    </a:p>
                  </a:txBody>
                  <a:tcPr marL="9525" marR="9525" marT="9525" marB="0" anchor="ctr"/>
                </a:tc>
              </a:tr>
              <a:tr h="229314">
                <a:tc>
                  <a:txBody>
                    <a:bodyPr/>
                    <a:lstStyle/>
                    <a:p>
                      <a:r>
                        <a:rPr lang="ka-GE" sz="700" b="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7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გული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Menlo Bold"/>
                        </a:rPr>
                        <a:t>ამიოდარონი 200მგ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კორდარონი 200მგ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უნგრეთი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სანოფი ავენტისი</a:t>
                      </a:r>
                    </a:p>
                  </a:txBody>
                  <a:tcPr marL="9525" marR="9525" marT="9525" marB="0" anchor="ctr"/>
                </a:tc>
              </a:tr>
              <a:tr h="229314">
                <a:tc>
                  <a:txBody>
                    <a:bodyPr/>
                    <a:lstStyle/>
                    <a:p>
                      <a:r>
                        <a:rPr lang="ka-GE" sz="700" b="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7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გული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ვარფარინი 2.5მგ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ვარფარინ–ნიკომედი 2.5მგ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პოლონეთი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ტაკედა ფარმა</a:t>
                      </a:r>
                    </a:p>
                  </a:txBody>
                  <a:tcPr marL="9525" marR="9525" marT="9525" marB="0" anchor="ctr"/>
                </a:tc>
              </a:tr>
              <a:tr h="229314">
                <a:tc>
                  <a:txBody>
                    <a:bodyPr/>
                    <a:lstStyle/>
                    <a:p>
                      <a:r>
                        <a:rPr lang="ka-GE" sz="700" b="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7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გული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დიგოქსინი 0.25მგ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დიგოქსინი–გრინდექსი 0.25მგ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ლატვია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გრინდექსი</a:t>
                      </a:r>
                    </a:p>
                  </a:txBody>
                  <a:tcPr marL="9525" marR="9525" marT="9525" marB="0" anchor="ctr"/>
                </a:tc>
              </a:tr>
              <a:tr h="229314">
                <a:tc>
                  <a:txBody>
                    <a:bodyPr/>
                    <a:lstStyle/>
                    <a:p>
                      <a:r>
                        <a:rPr lang="ka-GE" sz="700" b="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sz="7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გული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სპირონოლაქტონი 25მგ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ვეროშპირონი 25მგ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უნგრეთი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გედეონ რიხტერი</a:t>
                      </a:r>
                    </a:p>
                  </a:txBody>
                  <a:tcPr marL="9525" marR="9525" marT="9525" marB="0" anchor="ctr"/>
                </a:tc>
              </a:tr>
              <a:tr h="229314">
                <a:tc>
                  <a:txBody>
                    <a:bodyPr/>
                    <a:lstStyle/>
                    <a:p>
                      <a:r>
                        <a:rPr lang="ka-GE" sz="700" b="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7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გული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ატორვასტატინი 20მგ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ატორისი 20მგ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სლოვენია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კრკა</a:t>
                      </a:r>
                    </a:p>
                  </a:txBody>
                  <a:tcPr marL="9525" marR="9525" marT="9525" marB="0" anchor="ctr"/>
                </a:tc>
              </a:tr>
              <a:tr h="229314">
                <a:tc>
                  <a:txBody>
                    <a:bodyPr/>
                    <a:lstStyle/>
                    <a:p>
                      <a:r>
                        <a:rPr lang="ka-GE" sz="700" b="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en-US" sz="7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გული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კლოპიდოგრელი 75მგ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ზილტი 75მგ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სლოვენია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კრკა</a:t>
                      </a:r>
                    </a:p>
                  </a:txBody>
                  <a:tcPr marL="9525" marR="9525" marT="9525" marB="0" anchor="ctr"/>
                </a:tc>
              </a:tr>
              <a:tr h="229314">
                <a:tc>
                  <a:txBody>
                    <a:bodyPr/>
                    <a:lstStyle/>
                    <a:p>
                      <a:r>
                        <a:rPr lang="ka-GE" sz="700" b="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sz="7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გული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იზოსორბიდის მონონიტრატი 40მგ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მონოსანი 40მგ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ჩეხეთი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პრომედ .ცს პრაჰა ა.ს</a:t>
                      </a:r>
                    </a:p>
                  </a:txBody>
                  <a:tcPr marL="9525" marR="9525" marT="9525" marB="0" anchor="ctr"/>
                </a:tc>
              </a:tr>
              <a:tr h="229314">
                <a:tc>
                  <a:txBody>
                    <a:bodyPr/>
                    <a:lstStyle/>
                    <a:p>
                      <a:r>
                        <a:rPr lang="ka-GE" sz="700" b="0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US" sz="7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გული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ფუროსემიდი 40მგ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ფუროსემიდი 40მგ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ბულგარეთი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სოფარმა</a:t>
                      </a:r>
                    </a:p>
                  </a:txBody>
                  <a:tcPr marL="9525" marR="9525" marT="9525" marB="0" anchor="ctr"/>
                </a:tc>
              </a:tr>
              <a:tr h="229314">
                <a:tc>
                  <a:txBody>
                    <a:bodyPr/>
                    <a:lstStyle/>
                    <a:p>
                      <a:r>
                        <a:rPr lang="ka-GE" sz="700" b="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en-US" sz="7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გული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ამლოდიპინი 5მგ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ამლოდიპინი 5მგ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გერმანია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დექსელ ფარმა</a:t>
                      </a:r>
                    </a:p>
                  </a:txBody>
                  <a:tcPr marL="9525" marR="9525" marT="9525" marB="0" anchor="ctr"/>
                </a:tc>
              </a:tr>
              <a:tr h="140853">
                <a:tc>
                  <a:txBody>
                    <a:bodyPr/>
                    <a:lstStyle/>
                    <a:p>
                      <a:pPr algn="ctr" fontAlgn="t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დიაბეტი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მეტფორმინი 1000მგ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სიოფორი 1000მგ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გერმანია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ბერლინ ხემი</a:t>
                      </a:r>
                    </a:p>
                  </a:txBody>
                  <a:tcPr marL="9525" marR="9525" marT="9525" marB="0" anchor="ctr"/>
                </a:tc>
              </a:tr>
              <a:tr h="140853">
                <a:tc>
                  <a:txBody>
                    <a:bodyPr/>
                    <a:lstStyle/>
                    <a:p>
                      <a:pPr algn="ct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დიაბეტი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გლიმეპირიდი 2მგ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ამარილი 2მგ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იტალია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სანოფი ავენტისი</a:t>
                      </a:r>
                    </a:p>
                  </a:txBody>
                  <a:tcPr marL="9525" marR="9525" marT="9525" marB="0" anchor="ctr"/>
                </a:tc>
              </a:tr>
              <a:tr h="257977">
                <a:tc>
                  <a:txBody>
                    <a:bodyPr/>
                    <a:lstStyle/>
                    <a:p>
                      <a:pPr algn="ct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დიაბეტი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გლიკლაზიდი 60მგ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დიაბეტონი  </a:t>
                      </a: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MR 60</a:t>
                      </a:r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საფრანგეთი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ლეს ლაბორატორიეს სერვიერ ინდუსტრიე</a:t>
                      </a:r>
                    </a:p>
                  </a:txBody>
                  <a:tcPr marL="9525" marR="9525" marT="9525" marB="0" anchor="ctr"/>
                </a:tc>
              </a:tr>
              <a:tr h="140853">
                <a:tc>
                  <a:txBody>
                    <a:bodyPr/>
                    <a:lstStyle/>
                    <a:p>
                      <a:pPr algn="ct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ფარისებრი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თიამაზოლი 5მგ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თიროზოლი 5მგ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გერმანია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მერკ კ.გ.ა.ა</a:t>
                      </a:r>
                    </a:p>
                  </a:txBody>
                  <a:tcPr marL="9525" marR="9525" marT="9525" marB="0" anchor="ctr"/>
                </a:tc>
              </a:tr>
              <a:tr h="140853">
                <a:tc>
                  <a:txBody>
                    <a:bodyPr/>
                    <a:lstStyle/>
                    <a:p>
                      <a:pPr algn="ct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ფარისებრი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ლევოთიროქსინი  50მკგ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– </a:t>
                      </a:r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თიროქსინი 50მკგ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გერმანია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ბერლინ ხემი</a:t>
                      </a:r>
                    </a:p>
                  </a:txBody>
                  <a:tcPr marL="9525" marR="9525" marT="9525" marB="0" anchor="ctr"/>
                </a:tc>
              </a:tr>
              <a:tr h="2579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ფილტვი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ალბუტეროლი  2.5მგ/0.5მლ 0.5მლ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ალბუტეროლის სულფატი 0.5% 2.5მგ/0.5მლ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აშშ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ნეფრონ ფარმაციუტიკალსი</a:t>
                      </a:r>
                    </a:p>
                  </a:txBody>
                  <a:tcPr marL="9525" marR="9525" marT="9525" marB="0" anchor="ctr"/>
                </a:tc>
              </a:tr>
              <a:tr h="2579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ფილტვი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სალმეტეროლი/ფლუტიკაზონი   50მკგ/250მკგ საინჰალაციო ფხვნილი               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სერეტიდი დისკუსი 50/250მკგ ინჰ 60 დოზა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საფრანგეთი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გლაქსოველკომპროდუკტიონ</a:t>
                      </a:r>
                    </a:p>
                  </a:txBody>
                  <a:tcPr marL="9525" marR="9525" marT="9525" marB="0" anchor="ctr"/>
                </a:tc>
              </a:tr>
              <a:tr h="546825">
                <a:tc>
                  <a:txBody>
                    <a:bodyPr/>
                    <a:lstStyle/>
                    <a:p>
                      <a:r>
                        <a:rPr lang="ka-GE" sz="700" b="0" dirty="0" smtClean="0"/>
                        <a:t>20</a:t>
                      </a:r>
                      <a:endParaRPr lang="en-US" sz="7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ფილტვი</a:t>
                      </a:r>
                    </a:p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700" b="0" dirty="0" smtClean="0"/>
                        <a:t>სალბუტამოლი 100მკგ დოზა საინჰალაციო აეროზოლი</a:t>
                      </a:r>
                      <a:endParaRPr lang="en-US" sz="7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b="0" i="0" u="none" strike="noStrike">
                          <a:solidFill>
                            <a:srgbClr val="000000"/>
                          </a:solidFill>
                          <a:effectLst/>
                          <a:latin typeface="Menlo Bold"/>
                        </a:rPr>
                        <a:t>სალბუტამოლი. 200 დოზა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საფრანგეთი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გლაქსოველკომპროდუკტიონ</a:t>
                      </a:r>
                    </a:p>
                  </a:txBody>
                  <a:tcPr marL="9525" marR="9525" marT="9525" marB="0" anchor="ctr"/>
                </a:tc>
              </a:tr>
              <a:tr h="169781"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ფილტვი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მეთილპრედნიზოლონი 16მგ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მედროლი 16მგ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იტალია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ფაიზერი</a:t>
                      </a:r>
                    </a:p>
                  </a:txBody>
                  <a:tcPr marL="9525" marR="9525" marT="9525" marB="0" anchor="ctr"/>
                </a:tc>
              </a:tr>
              <a:tr h="169781"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ფილტვი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ბუდესონიდი 0.5მგ/2მლ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პულმიკორტი 2მლ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შვედეთი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ასტრა ზენეკა</a:t>
                      </a:r>
                    </a:p>
                  </a:txBody>
                  <a:tcPr marL="9525" marR="9525" marT="9525" marB="0" anchor="ctr"/>
                </a:tc>
              </a:tr>
              <a:tr h="328536"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ფილტვი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აკლიდინიუმის ბრომიდი საინჰალაციო ფხვნილი (კაფსულა) ინჰალატორთან ერთად/322მკგ/დოზა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ბრეტარისი ჯენუეირი 322მგკ 60 დოზა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ესპანეთი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ინდასტრიას ფარმაც.ალმირალ ს.ა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6590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5914" y="858130"/>
            <a:ext cx="8308087" cy="1069144"/>
          </a:xfrm>
        </p:spPr>
        <p:txBody>
          <a:bodyPr>
            <a:noAutofit/>
          </a:bodyPr>
          <a:lstStyle/>
          <a:p>
            <a:r>
              <a:rPr lang="ka-GE" sz="1800" dirty="0" smtClean="0">
                <a:solidFill>
                  <a:schemeClr val="tx1"/>
                </a:solidFill>
              </a:rPr>
              <a:t>ელექტრონული ტენდერის შედეგად მიღებულმა სატენდერო ეკონომიამ შეადგინა </a:t>
            </a:r>
            <a:r>
              <a:rPr lang="ka-GE" sz="1800" b="1" dirty="0" smtClean="0">
                <a:solidFill>
                  <a:schemeClr val="tx1"/>
                </a:solidFill>
              </a:rPr>
              <a:t>1 079 252,31    </a:t>
            </a:r>
            <a:r>
              <a:rPr lang="ka-GE" sz="1800" dirty="0" smtClean="0">
                <a:solidFill>
                  <a:schemeClr val="tx1"/>
                </a:solidFill>
              </a:rPr>
              <a:t>ლარი, </a:t>
            </a:r>
            <a:br>
              <a:rPr lang="ka-GE" sz="1800" dirty="0" smtClean="0">
                <a:solidFill>
                  <a:schemeClr val="tx1"/>
                </a:solidFill>
              </a:rPr>
            </a:br>
            <a:r>
              <a:rPr lang="ka-GE" sz="1800" dirty="0" smtClean="0">
                <a:solidFill>
                  <a:schemeClr val="tx1"/>
                </a:solidFill>
              </a:rPr>
              <a:t>მათ შორის: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559832"/>
            <a:ext cx="8596668" cy="3481530"/>
          </a:xfrm>
        </p:spPr>
        <p:txBody>
          <a:bodyPr/>
          <a:lstStyle/>
          <a:p>
            <a:pPr algn="just"/>
            <a:r>
              <a:rPr lang="ka-GE" dirty="0"/>
              <a:t>გულ–სისხლძარღვთა ქრონიკული დაავადებების სამკურნალო ფარმაცევტული პროდუქტის შესყიდვა – </a:t>
            </a:r>
            <a:r>
              <a:rPr lang="ka-GE" b="1" dirty="0" smtClean="0"/>
              <a:t>531 058,66 </a:t>
            </a:r>
            <a:r>
              <a:rPr lang="ka-GE" dirty="0"/>
              <a:t>ლარი;</a:t>
            </a:r>
          </a:p>
          <a:p>
            <a:pPr algn="just"/>
            <a:r>
              <a:rPr lang="ka-GE" dirty="0"/>
              <a:t>ფილტვის ქრონიკული დაავადებების სამკურნალო ფარმაცევტული პროდუქტის შესყიდვა – </a:t>
            </a:r>
            <a:r>
              <a:rPr lang="ka-GE" b="1" dirty="0" smtClean="0"/>
              <a:t>108 473,21 </a:t>
            </a:r>
            <a:r>
              <a:rPr lang="ka-GE" dirty="0" smtClean="0"/>
              <a:t>ლარი</a:t>
            </a:r>
            <a:r>
              <a:rPr lang="ka-GE" dirty="0"/>
              <a:t>;</a:t>
            </a:r>
          </a:p>
          <a:p>
            <a:pPr algn="just"/>
            <a:r>
              <a:rPr lang="ka-GE" dirty="0"/>
              <a:t>დიაბეტის (ტიპი 2) სამკურნალო ფარმაცევტული პროდუქტის შესყიდვა – </a:t>
            </a:r>
            <a:r>
              <a:rPr lang="ka-GE" b="1" dirty="0" smtClean="0">
                <a:solidFill>
                  <a:schemeClr val="tx1"/>
                </a:solidFill>
              </a:rPr>
              <a:t>17 221, 02 </a:t>
            </a:r>
            <a:r>
              <a:rPr lang="ka-GE" dirty="0"/>
              <a:t>ლარი;</a:t>
            </a:r>
          </a:p>
          <a:p>
            <a:pPr algn="just"/>
            <a:r>
              <a:rPr lang="ka-GE" dirty="0"/>
              <a:t>ფარისებრი ჯირკვლის დაავადებათა სამკურნალო ფარმაცევტული პროდუქტის შესყიდვა – </a:t>
            </a:r>
            <a:r>
              <a:rPr lang="ka-GE" b="1" dirty="0" smtClean="0"/>
              <a:t>12 499,32 </a:t>
            </a:r>
            <a:r>
              <a:rPr lang="ka-GE" dirty="0" smtClean="0"/>
              <a:t>ლარი</a:t>
            </a:r>
            <a:r>
              <a:rPr lang="ka-GE" dirty="0"/>
              <a:t>;</a:t>
            </a:r>
          </a:p>
          <a:p>
            <a:r>
              <a:rPr lang="ka-GE" dirty="0"/>
              <a:t>ლოგისტიკის </a:t>
            </a:r>
            <a:r>
              <a:rPr lang="ka-GE" dirty="0" smtClean="0"/>
              <a:t>კომპონენტი– </a:t>
            </a:r>
            <a:r>
              <a:rPr lang="ka-GE" b="1" dirty="0" smtClean="0"/>
              <a:t>410 000,1 </a:t>
            </a:r>
            <a:r>
              <a:rPr lang="ka-GE" dirty="0"/>
              <a:t>ლარი.</a:t>
            </a:r>
            <a:r>
              <a:rPr lang="ka-GE" sz="2400" dirty="0"/>
              <a:t/>
            </a:r>
            <a:br>
              <a:rPr lang="ka-GE" sz="2400" dirty="0"/>
            </a:b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0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70456"/>
            <a:ext cx="10492414" cy="1352282"/>
          </a:xfrm>
        </p:spPr>
        <p:txBody>
          <a:bodyPr>
            <a:normAutofit/>
          </a:bodyPr>
          <a:lstStyle/>
          <a:p>
            <a:pPr algn="just"/>
            <a:r>
              <a:rPr lang="ka-GE" sz="1600" dirty="0" smtClean="0">
                <a:solidFill>
                  <a:schemeClr val="tx1"/>
                </a:solidFill>
              </a:rPr>
              <a:t>პროგრამის ფარგლებში სოციალური მომსახურების სააგენტოს პროგრამაში რეგისტრაციის მიზნით 2017 წლის 1 ივლისიდან 2017 წლის 24 ივლისის ჩათვლით მომართა სულ 10 814 ბენეფიციარმა, აქედან 10 268 ბენეფიციარმა მიაკითხა აფთიაქს და მიიღო მისი კუთვნილი მედიკამენტი.</a:t>
            </a:r>
            <a:endParaRPr lang="en-US" sz="1600" dirty="0">
              <a:solidFill>
                <a:schemeClr val="tx1"/>
              </a:solidFill>
            </a:endParaRPr>
          </a:p>
        </p:txBody>
      </p:sp>
      <p:graphicFrame>
        <p:nvGraphicFramePr>
          <p:cNvPr id="17" name="Content Placeholder 1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1062814"/>
              </p:ext>
            </p:extLst>
          </p:nvPr>
        </p:nvGraphicFramePr>
        <p:xfrm>
          <a:off x="677862" y="2160589"/>
          <a:ext cx="3514309" cy="3382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1" name="Chart 20"/>
          <p:cNvGraphicFramePr/>
          <p:nvPr>
            <p:extLst>
              <p:ext uri="{D42A27DB-BD31-4B8C-83A1-F6EECF244321}">
                <p14:modId xmlns:p14="http://schemas.microsoft.com/office/powerpoint/2010/main" val="337014170"/>
              </p:ext>
            </p:extLst>
          </p:nvPr>
        </p:nvGraphicFramePr>
        <p:xfrm>
          <a:off x="4726545" y="2160589"/>
          <a:ext cx="6316593" cy="3382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85004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26017"/>
          </a:xfrm>
        </p:spPr>
        <p:txBody>
          <a:bodyPr>
            <a:normAutofit/>
          </a:bodyPr>
          <a:lstStyle/>
          <a:p>
            <a:pPr algn="ctr"/>
            <a:r>
              <a:rPr lang="ka-GE" sz="2400" dirty="0" smtClean="0">
                <a:solidFill>
                  <a:schemeClr val="tx1"/>
                </a:solidFill>
              </a:rPr>
              <a:t>პროგრამაში ჩართული ბენეფიციარების ასაკობრივი გადანაწილება</a:t>
            </a:r>
            <a:endParaRPr lang="en-US" sz="2400" dirty="0">
              <a:solidFill>
                <a:schemeClr val="tx1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7740660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1367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93183"/>
            <a:ext cx="10913652" cy="579549"/>
          </a:xfrm>
        </p:spPr>
        <p:txBody>
          <a:bodyPr>
            <a:normAutofit fontScale="90000"/>
          </a:bodyPr>
          <a:lstStyle/>
          <a:p>
            <a:pPr algn="ctr"/>
            <a:r>
              <a:rPr lang="ka-GE" dirty="0" smtClean="0">
                <a:solidFill>
                  <a:schemeClr val="tx1"/>
                </a:solidFill>
              </a:rPr>
              <a:t>ყველაზე ხშირი დიაგნოზები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8" name="Content Placeholder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7469268"/>
              </p:ext>
            </p:extLst>
          </p:nvPr>
        </p:nvGraphicFramePr>
        <p:xfrm>
          <a:off x="90152" y="901521"/>
          <a:ext cx="11500834" cy="59564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8543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3907545" cy="5623775"/>
          </a:xfrm>
        </p:spPr>
        <p:txBody>
          <a:bodyPr>
            <a:normAutofit/>
          </a:bodyPr>
          <a:lstStyle/>
          <a:p>
            <a:pPr algn="ctr"/>
            <a:r>
              <a:rPr lang="ka-GE" dirty="0" smtClean="0">
                <a:solidFill>
                  <a:schemeClr val="tx1"/>
                </a:solidFill>
              </a:rPr>
              <a:t/>
            </a:r>
            <a:br>
              <a:rPr lang="ka-GE" dirty="0" smtClean="0">
                <a:solidFill>
                  <a:schemeClr val="tx1"/>
                </a:solidFill>
              </a:rPr>
            </a:br>
            <a:r>
              <a:rPr lang="ka-GE" dirty="0" smtClean="0">
                <a:solidFill>
                  <a:schemeClr val="tx1"/>
                </a:solidFill>
              </a:rPr>
              <a:t>სამედიცინო დაწსებულების და </a:t>
            </a:r>
            <a:br>
              <a:rPr lang="ka-GE" dirty="0" smtClean="0">
                <a:solidFill>
                  <a:schemeClr val="tx1"/>
                </a:solidFill>
              </a:rPr>
            </a:br>
            <a:r>
              <a:rPr lang="ka-GE" dirty="0" smtClean="0">
                <a:solidFill>
                  <a:schemeClr val="tx1"/>
                </a:solidFill>
              </a:rPr>
              <a:t>სოფლის ექიმის ჩართულობის პროცენტული გადანაწილება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4521761"/>
              </p:ext>
            </p:extLst>
          </p:nvPr>
        </p:nvGraphicFramePr>
        <p:xfrm>
          <a:off x="5370513" y="1262130"/>
          <a:ext cx="3903662" cy="40954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7458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95422"/>
            <a:ext cx="10295466" cy="1097280"/>
          </a:xfrm>
        </p:spPr>
        <p:txBody>
          <a:bodyPr>
            <a:normAutofit fontScale="90000"/>
          </a:bodyPr>
          <a:lstStyle/>
          <a:p>
            <a:pPr algn="ctr"/>
            <a:r>
              <a:rPr lang="ka-GE" dirty="0" smtClean="0">
                <a:solidFill>
                  <a:schemeClr val="tx1"/>
                </a:solidFill>
              </a:rPr>
              <a:t>ასაკობრივ ჯგუფში კომპონენტის რაოდენობრივი გადანაწილება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2189830"/>
              </p:ext>
            </p:extLst>
          </p:nvPr>
        </p:nvGraphicFramePr>
        <p:xfrm>
          <a:off x="451471" y="1561515"/>
          <a:ext cx="3882685" cy="23352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2319422229"/>
              </p:ext>
            </p:extLst>
          </p:nvPr>
        </p:nvGraphicFramePr>
        <p:xfrm>
          <a:off x="4967202" y="1561515"/>
          <a:ext cx="4617328" cy="23352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Chart 14"/>
          <p:cNvGraphicFramePr/>
          <p:nvPr>
            <p:extLst>
              <p:ext uri="{D42A27DB-BD31-4B8C-83A1-F6EECF244321}">
                <p14:modId xmlns:p14="http://schemas.microsoft.com/office/powerpoint/2010/main" val="3228346112"/>
              </p:ext>
            </p:extLst>
          </p:nvPr>
        </p:nvGraphicFramePr>
        <p:xfrm>
          <a:off x="451471" y="3995225"/>
          <a:ext cx="3882685" cy="2693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9" name="Chart 18"/>
          <p:cNvGraphicFramePr/>
          <p:nvPr>
            <p:extLst>
              <p:ext uri="{D42A27DB-BD31-4B8C-83A1-F6EECF244321}">
                <p14:modId xmlns:p14="http://schemas.microsoft.com/office/powerpoint/2010/main" val="3623774282"/>
              </p:ext>
            </p:extLst>
          </p:nvPr>
        </p:nvGraphicFramePr>
        <p:xfrm>
          <a:off x="4967202" y="3995225"/>
          <a:ext cx="4617328" cy="2693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38463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499</TotalTime>
  <Words>640</Words>
  <Application>Microsoft Office PowerPoint</Application>
  <PresentationFormat>Custom</PresentationFormat>
  <Paragraphs>213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Facet</vt:lpstr>
      <vt:lpstr>„ქრონიკული დაავადებების სამკურნალო მედიკამენტებით უზრუნველყოფის“ სახელმწიფო პროგრამა    ანაგარიში  1 ივლისი – 24 ოქტომბერი </vt:lpstr>
      <vt:lpstr>PowerPoint Presentation</vt:lpstr>
      <vt:lpstr>ქრონიკული დაავადებების სამკურნალო მედიკამენტებით უზრუნველყოფის“ სახელმწიფო პროგრამის ფარგლებში გასაცემი მედიკამენტების ნუსხა:</vt:lpstr>
      <vt:lpstr>ელექტრონული ტენდერის შედეგად მიღებულმა სატენდერო ეკონომიამ შეადგინა 1 079 252,31    ლარი,  მათ შორის:</vt:lpstr>
      <vt:lpstr>პროგრამის ფარგლებში სოციალური მომსახურების სააგენტოს პროგრამაში რეგისტრაციის მიზნით 2017 წლის 1 ივლისიდან 2017 წლის 24 ივლისის ჩათვლით მომართა სულ 10 814 ბენეფიციარმა, აქედან 10 268 ბენეფიციარმა მიაკითხა აფთიაქს და მიიღო მისი კუთვნილი მედიკამენტი.</vt:lpstr>
      <vt:lpstr>პროგრამაში ჩართული ბენეფიციარების ასაკობრივი გადანაწილება</vt:lpstr>
      <vt:lpstr>ყველაზე ხშირი დიაგნოზები</vt:lpstr>
      <vt:lpstr> სამედიცინო დაწსებულების და  სოფლის ექიმის ჩართულობის პროცენტული გადანაწილება</vt:lpstr>
      <vt:lpstr>ასაკობრივ ჯგუფში კომპონენტის რაოდენობრივი გადანაწილება</vt:lpstr>
      <vt:lpstr>ბენეფიციართა გადანაწილება რეგიონების მიხედვით   </vt:lpstr>
      <vt:lpstr>პროგრამის ფარგლებში გაცემული მედიკამენტები</vt:lpstr>
      <vt:lpstr>PowerPoint Presentation</vt:lpstr>
      <vt:lpstr>2017 წლის 24 ოქტომბრის მდგომარეობით ხარჯი (306 979,59 ლარი)  პროგრამის კომპონენტების მიხედვით შეადგენს: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Irina Gobejishvili</dc:creator>
  <cp:lastModifiedBy>Zaza Sopromadze</cp:lastModifiedBy>
  <cp:revision>68</cp:revision>
  <cp:lastPrinted>2017-10-26T14:21:39Z</cp:lastPrinted>
  <dcterms:created xsi:type="dcterms:W3CDTF">2017-10-25T14:09:47Z</dcterms:created>
  <dcterms:modified xsi:type="dcterms:W3CDTF">2017-10-26T14:51:47Z</dcterms:modified>
</cp:coreProperties>
</file>